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69" r:id="rId4"/>
    <p:sldId id="271" r:id="rId5"/>
    <p:sldId id="275" r:id="rId6"/>
    <p:sldId id="276" r:id="rId7"/>
    <p:sldId id="274" r:id="rId8"/>
    <p:sldId id="277" r:id="rId9"/>
    <p:sldId id="267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5" initials="u" lastIdx="1" clrIdx="0">
    <p:extLst>
      <p:ext uri="{19B8F6BF-5375-455C-9EA6-DF929625EA0E}">
        <p15:presenceInfo xmlns:p15="http://schemas.microsoft.com/office/powerpoint/2012/main" userId="user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44" y="2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B6895-C9A3-426B-B754-30353EB302BF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6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6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A3932-CF81-4EA3-A2B2-D5E3478F5AE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85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584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156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02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495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954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753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738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402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65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72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956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30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73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761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151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3519" indent="-226760" algn="just">
              <a:buFont typeface="+mj-lt"/>
              <a:buAutoNum type="arabicPeriod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9E75C-FE51-4BC6-BAE5-C504A11438D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937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75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08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75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89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60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177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32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124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24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335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427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552290" y="6525344"/>
            <a:ext cx="11087421" cy="0"/>
          </a:xfrm>
          <a:prstGeom prst="line">
            <a:avLst/>
          </a:prstGeom>
          <a:ln>
            <a:solidFill>
              <a:srgbClr val="004F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2289" y="692696"/>
            <a:ext cx="11087423" cy="0"/>
          </a:xfrm>
          <a:prstGeom prst="line">
            <a:avLst/>
          </a:prstGeom>
          <a:ln>
            <a:solidFill>
              <a:srgbClr val="004F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 descr="mmk_logo_ru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68"/>
          <a:stretch/>
        </p:blipFill>
        <p:spPr bwMode="auto">
          <a:xfrm>
            <a:off x="10855321" y="119726"/>
            <a:ext cx="784391" cy="50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4"/>
          <p:cNvSpPr>
            <a:spLocks noGrp="1"/>
          </p:cNvSpPr>
          <p:nvPr>
            <p:ph type="title"/>
          </p:nvPr>
        </p:nvSpPr>
        <p:spPr>
          <a:xfrm>
            <a:off x="719403" y="141710"/>
            <a:ext cx="10135917" cy="490066"/>
          </a:xfrm>
          <a:prstGeom prst="rect">
            <a:avLst/>
          </a:prstGeom>
        </p:spPr>
        <p:txBody>
          <a:bodyPr/>
          <a:lstStyle>
            <a:lvl1pPr algn="l">
              <a:defRPr sz="1800"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7440149" y="6625332"/>
            <a:ext cx="3552395" cy="188671"/>
          </a:xfrm>
          <a:prstGeom prst="rect">
            <a:avLst/>
          </a:prstGeom>
          <a:noFill/>
          <a:ln>
            <a:noFill/>
          </a:ln>
        </p:spPr>
        <p:txBody>
          <a:bodyPr wrap="square" lIns="80165" tIns="40083" rIns="80165" bIns="40083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43556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700" b="1" dirty="0">
                <a:solidFill>
                  <a:srgbClr val="004F9F"/>
                </a:solidFill>
                <a:latin typeface="Verdana" charset="0"/>
                <a:cs typeface="Verdana" charset="0"/>
              </a:rPr>
              <a:t>29.11.13 Заседание Правления</a:t>
            </a:r>
            <a:endParaRPr lang="en-US" sz="700" b="1" dirty="0">
              <a:solidFill>
                <a:srgbClr val="004F9F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06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552290" y="6525344"/>
            <a:ext cx="11087421" cy="0"/>
          </a:xfrm>
          <a:prstGeom prst="line">
            <a:avLst/>
          </a:prstGeom>
          <a:ln>
            <a:solidFill>
              <a:srgbClr val="004F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552289" y="692696"/>
            <a:ext cx="11087423" cy="0"/>
          </a:xfrm>
          <a:prstGeom prst="line">
            <a:avLst/>
          </a:prstGeom>
          <a:ln>
            <a:solidFill>
              <a:srgbClr val="004F9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719403" y="141710"/>
            <a:ext cx="10135917" cy="490066"/>
          </a:xfrm>
          <a:prstGeom prst="rect">
            <a:avLst/>
          </a:prstGeom>
        </p:spPr>
        <p:txBody>
          <a:bodyPr/>
          <a:lstStyle>
            <a:lvl1pPr algn="l">
              <a:defRPr sz="1800">
                <a:latin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 descr="mmk_logo_ru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68"/>
          <a:stretch/>
        </p:blipFill>
        <p:spPr bwMode="auto">
          <a:xfrm>
            <a:off x="10855321" y="119726"/>
            <a:ext cx="784391" cy="50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7440149" y="6625332"/>
            <a:ext cx="3552395" cy="188671"/>
          </a:xfrm>
          <a:prstGeom prst="rect">
            <a:avLst/>
          </a:prstGeom>
          <a:noFill/>
          <a:ln>
            <a:noFill/>
          </a:ln>
        </p:spPr>
        <p:txBody>
          <a:bodyPr wrap="square" lIns="80165" tIns="40083" rIns="80165" bIns="40083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968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indent="0" algn="l" defTabSz="43556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700" b="1" dirty="0">
                <a:solidFill>
                  <a:srgbClr val="004F9F"/>
                </a:solidFill>
                <a:latin typeface="Verdana" charset="0"/>
                <a:cs typeface="Verdana" charset="0"/>
              </a:rPr>
              <a:t>29.11.13 Заседание Правления</a:t>
            </a:r>
            <a:endParaRPr lang="en-US" sz="700" b="1" dirty="0">
              <a:solidFill>
                <a:srgbClr val="004F9F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9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775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83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DD132-6C84-4F0F-A66E-1936E5417379}" type="datetimeFigureOut">
              <a:rPr lang="ru-RU" smtClean="0"/>
              <a:t>22.10.2019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63A86-DB79-42F3-9912-8292FBFE57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34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ctr" defTabSz="435622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35622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35622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35622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35622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00827" algn="ctr" defTabSz="435622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801654" algn="ctr" defTabSz="435622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202482" algn="ctr" defTabSz="435622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603309" algn="ctr" defTabSz="435622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27064" indent="-327064" algn="l" defTabSz="43562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08407" indent="-271394" algn="l" defTabSz="43562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089749" indent="-217115" algn="l" defTabSz="43562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526763" indent="-217115" algn="l" defTabSz="43562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962383" indent="-217115" algn="l" defTabSz="435622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400093" indent="-218190" algn="l" defTabSz="436381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6474" indent="-218190" algn="l" defTabSz="436381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854" indent="-218190" algn="l" defTabSz="436381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09235" indent="-218190" algn="l" defTabSz="436381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81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72761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142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523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903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18284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664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1045" algn="l" defTabSz="4363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tm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/>
          </p:cNvSpPr>
          <p:nvPr/>
        </p:nvSpPr>
        <p:spPr bwMode="auto">
          <a:xfrm>
            <a:off x="1516284" y="2225146"/>
            <a:ext cx="9298638" cy="175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35628" bIns="0"/>
          <a:lstStyle/>
          <a:p>
            <a:pPr marL="34794" algn="ctr">
              <a:lnSpc>
                <a:spcPts val="1800"/>
              </a:lnSpc>
            </a:pPr>
            <a:endParaRPr lang="en-US" sz="3200" b="1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794" algn="ctr">
              <a:lnSpc>
                <a:spcPts val="1800"/>
              </a:lnSpc>
            </a:pPr>
            <a:endParaRPr lang="en-US" sz="3200" b="1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794" algn="ctr">
              <a:lnSpc>
                <a:spcPts val="1800"/>
              </a:lnSpc>
            </a:pPr>
            <a:r>
              <a:rPr lang="ru-RU" sz="3200" b="1" dirty="0">
                <a:solidFill>
                  <a:srgbClr val="004F9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Отчет по 27 округу за 2019 год</a:t>
            </a:r>
            <a:endParaRPr lang="en-US" sz="3200" b="1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794" algn="ctr">
              <a:lnSpc>
                <a:spcPts val="1800"/>
              </a:lnSpc>
            </a:pPr>
            <a:endParaRPr lang="ru-RU" sz="3200" b="1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794" algn="ctr">
              <a:lnSpc>
                <a:spcPts val="1800"/>
              </a:lnSpc>
            </a:pPr>
            <a:endParaRPr lang="ru-RU" sz="3200" b="1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794" algn="ctr">
              <a:lnSpc>
                <a:spcPts val="1800"/>
              </a:lnSpc>
            </a:pPr>
            <a:r>
              <a:rPr lang="ru-RU" sz="3200" b="1" dirty="0">
                <a:solidFill>
                  <a:srgbClr val="004F9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Депутат МГСД Феоктистов В.Н.</a:t>
            </a:r>
            <a:endParaRPr lang="en-US" sz="3200" b="1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779035" y="6525344"/>
            <a:ext cx="7306574" cy="20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35628" bIns="0"/>
          <a:lstStyle/>
          <a:p>
            <a:pPr algn="ctr"/>
            <a:endParaRPr lang="en-US" sz="1400" dirty="0">
              <a:solidFill>
                <a:srgbClr val="004F9F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33" y="289048"/>
            <a:ext cx="1913665" cy="20665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657" y="4632854"/>
            <a:ext cx="2487864" cy="199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6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75009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405442" y="358479"/>
            <a:ext cx="9730748" cy="38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20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Округ № 27. Краткая характеристика</a:t>
            </a: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4946903" y="888113"/>
            <a:ext cx="6867145" cy="525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Общее количество жителей: </a:t>
            </a:r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10 052 человека</a:t>
            </a:r>
          </a:p>
          <a:p>
            <a:endParaRPr lang="ru-RU" sz="1400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Общественная приемная находится по адресу: </a:t>
            </a:r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Бориса </a:t>
            </a:r>
            <a:r>
              <a:rPr lang="ru-RU" sz="1400" dirty="0" err="1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Ручьева</a:t>
            </a:r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15/1</a:t>
            </a:r>
          </a:p>
          <a:p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территории округа расположены следующие социально значимые учреждения: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Школа № 7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Галиуллина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д.33/3)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Школа № 62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К.Маркса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д. 198/4)</a:t>
            </a:r>
          </a:p>
          <a:p>
            <a:endParaRPr lang="ru-RU" sz="1400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Детский сад № 97 «Улыбка»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Галиуллина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д.27/3)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Детский сад № 150 «Березка»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Галиуллина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д. 31/2)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Детский сад № 113 «Радуга»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K.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Маркса д.196/1)</a:t>
            </a:r>
          </a:p>
          <a:p>
            <a:endParaRPr lang="ru-RU" sz="1400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Детский дом № 2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Галиуллина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д.29/2)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Областной дом ребенка № 4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Галиуллина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д. 48/3)</a:t>
            </a:r>
          </a:p>
          <a:p>
            <a:endParaRPr lang="ru-RU" sz="1400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Библиотека № 2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(К. Маркса  д. 186)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Библиотека № 8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(Труда д. 28/1)</a:t>
            </a:r>
          </a:p>
          <a:p>
            <a:endParaRPr lang="ru-RU" sz="1400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Школа искусств № 4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(Б.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Ручьева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д. 18/1)</a:t>
            </a: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Детский клуб «Вега»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(К. Марса д.194/3)</a:t>
            </a:r>
          </a:p>
          <a:p>
            <a:endParaRPr lang="ru-RU" sz="1400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4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Комитет территориального общественного самоуправления № 21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(Б.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Ручьева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д. 15/1)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Рисунок 12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41" y="924780"/>
            <a:ext cx="4310459" cy="512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2246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75009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405442" y="370054"/>
            <a:ext cx="9730747" cy="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Работа общественной приемной - Прием граждан</a:t>
            </a: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405443" y="923282"/>
            <a:ext cx="11408606" cy="522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pPr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период  с октября 201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 по октябрь 201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 в общественную приемную обратилось более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250</a:t>
            </a:r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жителей 130 и 131 микрорайонов, проживающих на территории 27 избирательного округа. Непосредственно зарегистрировались на прием 92</a:t>
            </a:r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человек. 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Основными вопросами по обращению граждан были: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Вопросы ЖКХ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Оказывается организационная помощь в вопросах оплаты за капитальный ремонт, ремонта ограждений возле домов, восстановления скамеек и лавочек, установки урн, ремонта дорожного покрытия на внутриквартальных дорогах, ремонта подъездов и др.</a:t>
            </a:r>
          </a:p>
          <a:p>
            <a:pPr lvl="0"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Социальное обеспечение и социальная защита граждан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осуществлена подписка на периодические издания газеты «Магнитогорский рабочий» (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шт.), «Магнитогорский металл» (260 шт.) жителям округа на 2019 год.</a:t>
            </a:r>
          </a:p>
          <a:p>
            <a:pPr lvl="0"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Финансово-экономические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дано разъяснение 3 гражданам о финансово-кредитной деятельности банков (в части реструктуризации долга), оказана материальная помощь 2 гражданам по персональным обращениям.</a:t>
            </a:r>
          </a:p>
          <a:p>
            <a:pPr lvl="0" algn="just"/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Трудоустройство на работу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даны рекомендации по обращению в специализированный центр 10-ти гражданам.</a:t>
            </a:r>
          </a:p>
          <a:p>
            <a:pPr lvl="0" algn="just"/>
            <a:endParaRPr lang="ru-RU" sz="14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40950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75009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405442" y="341118"/>
            <a:ext cx="9730747" cy="38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20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Участие в проведении мероприятий</a:t>
            </a: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405443" y="923282"/>
            <a:ext cx="11408606" cy="435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pPr lvl="0"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Принимаем активное участие в организации и проведении праздничных мероприятий на территории округа:</a:t>
            </a:r>
          </a:p>
          <a:p>
            <a:pPr lvl="0" algn="ctr"/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 учителя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поздравление учителей школ и коллективов образовательных учреждений округа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 пожилого человека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тематических праздничных мероприятий с вручением продуктовых наборов или организацией чаепития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 знаний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участие в праздничных линейках и поздравление учеников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 матери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помощь в организации проведения праздничных концертов с чаепитием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 защиты детей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праздничных мероприятий на территории округа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 металлурга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выдача приглашений на праздничный концерт с вручением продуктовых наборов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Награждение выпускников </a:t>
            </a:r>
            <a:r>
              <a:rPr lang="en-US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вручение памятных подарков выпускникам школ 7 и 62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Чествование юбиляров округа </a:t>
            </a:r>
            <a:r>
              <a:rPr lang="en-US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вручение продуктовых наборов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Помощь малообеспеченным семьям </a:t>
            </a:r>
            <a:r>
              <a:rPr lang="en-US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тематических мероприятий и вручение продуктовых наборов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Вручение паспортов </a:t>
            </a:r>
            <a:r>
              <a:rPr lang="ru-RU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участие в торжественных мероприятиях выдачи паспортов </a:t>
            </a:r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гражданам РФ</a:t>
            </a:r>
          </a:p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подписки на газеты «Магнитогорский металл», «Магнитогорский рабочий», «Ветеран» и «Ветеран Урала»  </a:t>
            </a:r>
            <a:r>
              <a:rPr lang="en-US" sz="1600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подписка ветеранов и активистов округа на год</a:t>
            </a:r>
          </a:p>
        </p:txBody>
      </p:sp>
    </p:spTree>
    <p:extLst>
      <p:ext uri="{BB962C8B-B14F-4D97-AF65-F5344CB8AC3E}">
        <p14:creationId xmlns:p14="http://schemas.microsoft.com/office/powerpoint/2010/main" val="398823010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75009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405442" y="375845"/>
            <a:ext cx="9730747" cy="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Наказы избирателей 2019 года</a:t>
            </a: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405443" y="898898"/>
            <a:ext cx="11266096" cy="29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pPr lvl="0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Согласно утвержденного реестра выполнены и выполняются следующие работы: 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277981"/>
              </p:ext>
            </p:extLst>
          </p:nvPr>
        </p:nvGraphicFramePr>
        <p:xfrm>
          <a:off x="405442" y="1227285"/>
          <a:ext cx="11266094" cy="4537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8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1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76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78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округа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Содержание наказа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Финансовые затраты, 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(тыс. руб.)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 администрации города в соответствии с ведомственной принадлежностью расходов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5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исполнения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just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 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Установка игровых и спортивных элементов на детской площадке по адресу: улица Бориса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Ручьева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, дом 17/2</a:t>
                      </a:r>
                    </a:p>
                    <a:p>
                      <a:pPr marL="290830" indent="450215" algn="just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Управление капитального строительства и благоустройства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Июль 2019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36381" rtl="0" eaLnBrk="1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00660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2 </a:t>
                      </a: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Обустройство детской спортивной площадки по адресу: улица Бориса </a:t>
                      </a:r>
                      <a:r>
                        <a:rPr kumimoji="0" lang="ru-RU" sz="10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Ручьева</a:t>
                      </a:r>
                      <a:r>
                        <a:rPr kumimoji="0" lang="ru-R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, дом 17/2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Управление капитального строительства и благоустройства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Август 2019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endParaRPr lang="en-US" sz="1050" kern="1200" dirty="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   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Приобретение телевизионной панели для филиала – библиотеки №2 муниципального бюджетного учреждения культуры «Объединение городских библиотек» города Магнитогорска</a:t>
                      </a: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  <a:p>
                      <a:pPr indent="450215" algn="just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73,09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Управление культуры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Сентябрь 2019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36381" rtl="0" eaLnBrk="1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00660" algn="l"/>
                        </a:tabLst>
                        <a:defRPr/>
                      </a:pP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0" marR="0" lvl="0" indent="0" algn="l" defTabSz="436381" rtl="0" eaLnBrk="1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00660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4   </a:t>
                      </a: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Приобретение звуковых колонок для филиала – библиотеки №2 муниципального бюджетного учреждения культуры «Объединение городских библиотек» города Магнитогорска</a:t>
                      </a:r>
                    </a:p>
                    <a:p>
                      <a:pPr marL="342900" lvl="0" indent="-342900" algn="just" fontAlgn="base" hangingPunct="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35255" algn="l"/>
                        </a:tabLst>
                      </a:pP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6,91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Управление культуры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Октябрь 2019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1125" algn="l"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11125"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357658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75009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405442" y="348763"/>
            <a:ext cx="3659541" cy="38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20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Наказы избирателей</a:t>
            </a: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405443" y="923282"/>
            <a:ext cx="11408606" cy="22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pPr lvl="0"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На основании обращений граждан и руководителей учреждений округа ежегодно формируется реестр наказов для реализации мероприятий в пределах фонда (500 тыс. рублей), выделяемого Магнитогорским городским собранием депутатов.</a:t>
            </a:r>
          </a:p>
          <a:p>
            <a:pPr lvl="0"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31.10.2018 выполнены работы по установке окон и замене входной двери в МОУ «СОШ № 62» в соответствии с реестром наказов на 2018 год.	</a:t>
            </a:r>
          </a:p>
          <a:p>
            <a:pPr lvl="0"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Согласно утвержденного реестра на 2019 год:</a:t>
            </a:r>
          </a:p>
          <a:p>
            <a:pPr lvl="0"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 Было установлено спортивное и детское оборудование на площадке по адресу:</a:t>
            </a:r>
            <a:r>
              <a:rPr lang="ru-RU" sz="1400" i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Бориса </a:t>
            </a:r>
            <a:r>
              <a:rPr lang="ru-RU" sz="1400" i="1" dirty="0" err="1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Ручьева</a:t>
            </a:r>
            <a:r>
              <a:rPr lang="ru-RU" sz="1400" i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17/2. </a:t>
            </a:r>
            <a:endParaRPr lang="en-US" sz="1400" i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настоящий момент завершено ее благоустройство (установка бордюров, засыпка песком). Дополнительный элемент «Горка» будет установлен в начале ноября текущего года;</a:t>
            </a:r>
          </a:p>
          <a:p>
            <a:pPr lvl="0" algn="just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2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Приобретено оборудование для библиотеки № 2 (телевизионная панель и звуковые колонки).</a:t>
            </a:r>
            <a:r>
              <a:rPr lang="ru-RU" sz="1400" i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27FC3F-EB4B-499D-86D5-B7715FE694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30" y="3378956"/>
            <a:ext cx="3617753" cy="24118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EFD2E0-80C4-4078-8C55-DA29C687D0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874" y="3415854"/>
            <a:ext cx="3535610" cy="23570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46B465-D44E-4D94-A2AE-DCA4776D92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251" y="3415854"/>
            <a:ext cx="3535610" cy="2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0723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75009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405442" y="364267"/>
            <a:ext cx="9730747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Наказы избирателей на 2020 г.</a:t>
            </a: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405443" y="898898"/>
            <a:ext cx="11266096" cy="29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pPr lvl="0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2020 год согласно утвержденного реестра запланированы следующие работы: 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928025"/>
              </p:ext>
            </p:extLst>
          </p:nvPr>
        </p:nvGraphicFramePr>
        <p:xfrm>
          <a:off x="405439" y="1280511"/>
          <a:ext cx="11266100" cy="4263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32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3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7747"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избирательного округа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Содержание наказа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Финансовые затраты,</a:t>
                      </a:r>
                    </a:p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(тыс. руб.)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Орган администрации города в соответствии с ведомственной принадлежностью расходов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Сроки исполнения мероприятия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654">
                <a:tc rowSpan="3"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Устройство заездного кармана адресу: </a:t>
                      </a:r>
                    </a:p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улица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Галиуллина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, дом 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220</a:t>
                      </a: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Управление капитального строительства и благоустройства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Июнь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7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Устройство заездного кармана по адресу: </a:t>
                      </a:r>
                    </a:p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улица Труда, дом 24/1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120</a:t>
                      </a: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Управление капитального строительства и благоустройства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8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Июнь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Замена окон в помещении детского клуба «Вега» ЦДТОР г. Магнитогорска по адресу: </a:t>
                      </a:r>
                    </a:p>
                    <a:p>
                      <a:pPr marL="0" lvl="0" indent="0" algn="l" defTabSz="436381" rtl="0" eaLnBrk="1" fontAlgn="base" latinLnBrk="0" hangingPunc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0660" algn="l"/>
                        </a:tabLs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проспект Карла Маркса, дом 104/3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 fontAlgn="base" hangingPunct="0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160</a:t>
                      </a: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  <a:tabLst/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Управление образования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Июль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643">
                <a:tc>
                  <a:txBody>
                    <a:bodyPr/>
                    <a:lstStyle/>
                    <a:p>
                      <a:pPr indent="450215" algn="ctr" fontAlgn="base" hangingPunct="0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indent="450215" algn="ctr" fontAlgn="base" hangingPunct="0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</a:p>
                    <a:p>
                      <a:pPr indent="450215" algn="ctr" fontAlgn="base" hangingPunct="0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Итого:             500</a:t>
                      </a:r>
                      <a:endParaRPr lang="ru-RU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 fontAlgn="base" hangingPunct="0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60491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7557"/>
              </p:ext>
            </p:extLst>
          </p:nvPr>
        </p:nvGraphicFramePr>
        <p:xfrm>
          <a:off x="405442" y="890211"/>
          <a:ext cx="6344982" cy="4996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1620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4253846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549516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56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690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31.10.2018 завершена подписка на газеты «Магнитогорский рабочий» и «Магнитогорский металл» жителям 27 избирательного округа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925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31.10.2018 выполнены работы по установке окон и замене входной двери в МОУ «СОШ № 62» в соответствии с реестром наказов избирателей на 2018 год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1072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31.10.2018 по поручению МГСД организована встреча со старшими домов 130 и 131 микрорайонов. Рассказано о Губернаторской программе «Реальные дела» и ее последующем развитии. Собраны предложения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ул. Б.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Ручьева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15/1 сквер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925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01.11.2018 в помещении Библиотеки № 2 состоялось мероприятие по вручению паспортов новым гражданам Российской Федерации (7 человек)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пр. К. Маркса 186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25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02.11.2018 получено резиновое покрытие для детской спортивной площадки МДОУ «ЦРР-150 г. Магнитогорска «Березка». Выполнены работы по укладке 1/5 часть от всего объема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ул.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Галиуллина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д. 31/2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B0073CE2-3803-401A-A91D-C5A4501F8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1" y="335936"/>
            <a:ext cx="8015141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(1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C64F3A-C4C8-4136-ABE7-FDE5BF22D4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424" y="1793941"/>
            <a:ext cx="4921115" cy="328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99502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512821"/>
              </p:ext>
            </p:extLst>
          </p:nvPr>
        </p:nvGraphicFramePr>
        <p:xfrm>
          <a:off x="405442" y="899177"/>
          <a:ext cx="6077585" cy="4710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3532505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2026285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22.11.2018  проведено мероприятие (чаепитие), посвященное дню Матери. Поздравлен актив ТОС-21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ул. Б.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Ручьева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 15/1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29.11.2018  в помещении библиотеки №2 для активистов 130 и 131 микрорайонов проведено мероприятие – чаепитие и концертная программа, посвященная дню Матери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пр. К. Маркса, 186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676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01.12.2018  поздравлен с днем рождения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100-летний юбиляр – Бандурко Анна Иосифовна, вручен подарок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ул. Труда, д. 26 кв. 216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690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03.12.2018  оказана помощь в подготовке и выпуске школьной газеты (выпуск № 15), для МОУ «СОШ № 7» им. Д.П. Галкина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12.12.2018  получены и распределены новогодние подарки по учреждениям избирательного округа № 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0A3B5EF8-1767-407F-BB86-F447F6802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59778"/>
            <a:ext cx="76717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3E0396-2DD6-4099-B6F4-56D979607F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5" y="1775568"/>
            <a:ext cx="5180009" cy="345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302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762717"/>
              </p:ext>
            </p:extLst>
          </p:nvPr>
        </p:nvGraphicFramePr>
        <p:xfrm>
          <a:off x="405442" y="899177"/>
          <a:ext cx="6077585" cy="50225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4329081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229709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25.12.2018  оказана благотворительная помощь  в приобретении спортивного инвентаря для МУ «Центр помощи детям, оставшимся без попечения родителей  "Надежда". Вручены на новогоднем утреннике.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647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21.01.2019  восстановлена работоспособность монитора системы видеонаблюдения в МОУ «СОШ № 7» им. Д.П. Галкина.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3638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31.01.2019  в помещении библиотеки № 2 состоялось мероприятие по вручению паспортов гражданам Российской Федерации.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647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15.02.2019  восстановлена работоспособность аудио и видеотехники, поставлено дополнительное оборудование в МОУ «СОШ № 7» им. Д.П. Галкина.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24.02.2019  в помещении клуба «Вега» проведено мероприятие, посвященное дню Защитника Отечества. Поздравлены юбиляры округа, вручены подарки. Выступил с концертом творческий коллектив клуба. Присутствовало 42 жителя округа.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К.Маркса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 194/3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D2ECB3AD-2BCA-4372-BD43-8EB5A0D4F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85041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(3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5EE7B4-B090-408C-8184-C5387728F7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27" y="1451762"/>
            <a:ext cx="5177898" cy="345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19698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986261"/>
              </p:ext>
            </p:extLst>
          </p:nvPr>
        </p:nvGraphicFramePr>
        <p:xfrm>
          <a:off x="405442" y="899177"/>
          <a:ext cx="6077585" cy="4962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3728445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830345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16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04.03.2019  проведено мероприятие, посвященное Международному женскому дню – 8 марта. Поздравлен женский актив ТОС-21.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680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07.03.2019  поздравлены с 8 марта руководители и коллективы муниципальных учреждений 130 и 131 микрорайонов.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10.03.2019  совместно с творческим коллективом клуба «Вега» и активом ТОС-21 для жителей округа проведено мероприятие, посвященное «Масленице». Присутствовало более 70 человек.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пр. К. Маркса 194/3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28.03.2019  оказана помощь МОУ «СОШ №7» им. Д.П. Галкина по замене светильников на 1,3 и 4 этажах здания школы.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29.03.2019  принято участие в мероприятии, посвященном деятельности коллектива ТОС-21 за отчетный период.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ул. Бориса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Ручьева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15/1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529D886B-6A13-4A32-A6B5-9FB843815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76074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(4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83EBC3-2002-4D75-9CBD-5A1C164096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28" y="1451762"/>
            <a:ext cx="5133682" cy="380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850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632169"/>
              </p:ext>
            </p:extLst>
          </p:nvPr>
        </p:nvGraphicFramePr>
        <p:xfrm>
          <a:off x="414407" y="979862"/>
          <a:ext cx="6077585" cy="48397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3925669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633121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21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25.04.2019  по просьбе руководства МОУ «СОШ № 7» им. Д.П. Галкина выполнены работы по восстановлению работоспособности аудиосистемы актового зала.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831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22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26.04.2019 оказана помощь педагогическому коллективу МОУ «СОШ № 7» им. Д.П. Галкина в подготовке и выпуске 20 номера школьной газеты, посвященной 90-летию Магнитогорска.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869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29.04.2019  силами учащихся и педагогического коллектива МОУ «СОШ № 7» им. Д.П. Галкина дан концерт для ветеранов, посвященный дню памяти участников ВОВ.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6633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5-6 мая 2019  поздравлены с днем Победы ветераны ВОВ, вдовы ветеранов и труженики тыла (вручены 30 продуктовых наборов).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27 избирательный округ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Восстановлена работоспособность ноутбука для библиотеки № 2.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К.Маркса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186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1426BF1E-E36F-4F81-8043-087588DEF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49181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(5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5E4780-3248-46F2-A97F-2C1E5C05B6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992" y="1577800"/>
            <a:ext cx="5175687" cy="3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1182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29735"/>
              </p:ext>
            </p:extLst>
          </p:nvPr>
        </p:nvGraphicFramePr>
        <p:xfrm>
          <a:off x="405442" y="890214"/>
          <a:ext cx="6318087" cy="50762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4606987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192305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50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596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 мая 2019  поздравлены выпускники 11 классов МОУ «СОШ № 7» им. Д.П. Галкина и МОУ «СОШ № 62». Вручены поздравительные адреса с подарками.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621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В период с 29 мая по 01 июня 2019 года поздравлены коллективы детских садов и детских домов округа с Днем защиты детей и вручены подарки.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136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21 июня 2019 в МОУ СОШ № 7 им. Д.П. Галкина участие в праздничном мероприятии  «Вручение аттестатов». Поздравлены выпускники. 3-м медалистам вручены подарки – ценные книги по тематике будущего направления обучения. Вручены поздравительные адреса классному руководителю, родителям и директору школы. Присутствовало 20 человек.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775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25 июня 2019 в библиотеке №2 участие в праздничном мероприятии, посвященном 90-летию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г.Магнитогорска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. Поздравлены юбиляры, вручены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ценные</a:t>
                      </a:r>
                      <a:r>
                        <a:rPr lang="ru-RU" sz="1200" dirty="0">
                          <a:solidFill>
                            <a:srgbClr val="1F497D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подарки. Присутствовало 20 человек.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12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14 июля 2019  установлено спортивное и детское оборудование на детской площадке по адресу: ул. Б.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Ручьева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д. 17/1 (из реестра наказов на 2019 год.).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F7417FE8-7FE7-456A-A118-D242EC91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420896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(6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BCE732-14C1-4C1F-ACE9-35DC345227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93" y="1875241"/>
            <a:ext cx="4939045" cy="329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7923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60919"/>
              </p:ext>
            </p:extLst>
          </p:nvPr>
        </p:nvGraphicFramePr>
        <p:xfrm>
          <a:off x="405442" y="961932"/>
          <a:ext cx="6077585" cy="4739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79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4006351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552439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31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18 июля 2019 85 ветеранов 130 и 131 микрорайонов приняли участие в праздничном мероприятии посвященном «Дню металлурга».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Ледовый дворец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660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32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02 августа 2019  оказана помощь МОУ СОШ № 7 им. Д.П. Галкина в ремонте нового класса.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654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07 августа 2019  оказана благотворительная помощь МДОУ «ЦРР-д/с № 97 «Улыбка» в  восстановлении работоспособности  двух МФУ.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Ул. Галиуллина д.27/3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15 августа 2019  организована информационная встреча со страховым агентом для старших домов 130 микрорайона. Поздравлены юбиляры (14 человек), вручены подарки, проведено обсуждение предстоящих выборов губернатора Челябинской области.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ЖРЭУ-32 (ул. Б.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Ручьева</a:t>
                      </a: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15/1)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28 июля 2019 года 85 жителей 130 и 131 микрорайонов приняли участие в отчетной конференции  благотворительного фонда «Металлург».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ДК им. </a:t>
                      </a:r>
                      <a:r>
                        <a:rPr lang="ru-RU" sz="12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С.Орджоникидзе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835843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C2501EE1-2EBA-4078-9B79-C7152607E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49180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(7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03E3CB-7A8C-4E85-8938-4E2498DD13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27" y="1635288"/>
            <a:ext cx="5188512" cy="345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4759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141364"/>
              </p:ext>
            </p:extLst>
          </p:nvPr>
        </p:nvGraphicFramePr>
        <p:xfrm>
          <a:off x="405442" y="970899"/>
          <a:ext cx="5878817" cy="4504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099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3882400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443318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8189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36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29 августа 2019  в библиотеке № 2 организована встреча жителей округа с Сидельниковым А.И. по вопросу подготовки плодовых культур к зимнему периоду. Проведено обсуждение предстоящих выборов губернатора Челябинской области. Присутствовало более 50 человек.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пр. Карла Маркса д. 186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858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02 сентября 2019  поздравлены педагогические коллективы и учащиеся МОУ «СОШ № 7» им. Д.П. Галкина и МОУ «СОШ № 62» с Днем знаний, вручены школьные наборы детям из малоимущих семей.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  <a:tr h="869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05 сентября 2019 организована встреча с родителями учеников МОУ СОШ № 7 им. Д.П. Галкина. Проведено обсуждение предстоящих выборов губернатора Челябинской области.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878653"/>
                  </a:ext>
                </a:extLst>
              </a:tr>
              <a:tr h="672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12 сентября 2019 выполнен пункт 3 из реестра наказов на 2019 год – получена телевизионная панель для библиотеки № 2.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977475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43DFED76-1B5E-4D64-8E1C-67F89CF6E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49181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(8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666CB8-DC14-452A-BB36-645FC326D9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260" y="1477760"/>
            <a:ext cx="5387280" cy="35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4788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405442" y="24992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05442" y="850842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Rectangle 2"/>
          <p:cNvSpPr>
            <a:spLocks/>
          </p:cNvSpPr>
          <p:nvPr/>
        </p:nvSpPr>
        <p:spPr bwMode="auto">
          <a:xfrm>
            <a:off x="7250113" y="6200776"/>
            <a:ext cx="2302271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3338">
              <a:lnSpc>
                <a:spcPct val="120000"/>
              </a:lnSpc>
            </a:pPr>
            <a:endParaRPr lang="ru-RU" sz="800" b="1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9986964" y="6248401"/>
            <a:ext cx="149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/>
          <a:lstStyle>
            <a:lvl1pPr defTabSz="80168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0168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01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1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sz="900" dirty="0">
              <a:solidFill>
                <a:srgbClr val="004F9F"/>
              </a:solidFill>
              <a:latin typeface="Verdana" pitchFamily="34" charset="0"/>
              <a:sym typeface="Verdana" pitchFamily="34" charset="0"/>
            </a:endParaRPr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7249696" y="6200128"/>
            <a:ext cx="4421843" cy="43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5628" bIns="0"/>
          <a:lstStyle/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Отчет о проделанной работе по 27 округу</a:t>
            </a:r>
          </a:p>
          <a:p>
            <a:pPr marL="34794" algn="r">
              <a:lnSpc>
                <a:spcPct val="120000"/>
              </a:lnSpc>
            </a:pPr>
            <a:r>
              <a:rPr lang="ru-RU" sz="800" b="1" dirty="0">
                <a:solidFill>
                  <a:srgbClr val="004F9F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 pitchFamily="34" charset="0"/>
              </a:rPr>
              <a:t>Депутат МГСД Феоктистов В.Н.</a:t>
            </a: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V="1">
            <a:off x="411197" y="6047988"/>
            <a:ext cx="11266097" cy="0"/>
          </a:xfrm>
          <a:prstGeom prst="line">
            <a:avLst/>
          </a:prstGeom>
          <a:noFill/>
          <a:ln w="12700">
            <a:solidFill>
              <a:srgbClr val="004F9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65" tIns="40083" rIns="80165" bIns="40083"/>
          <a:lstStyle/>
          <a:p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5" y="6096322"/>
            <a:ext cx="615010" cy="664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7" y="6067547"/>
            <a:ext cx="917258" cy="73539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5CB79D5-7171-4F26-B6D3-3C5B7D39E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497023"/>
              </p:ext>
            </p:extLst>
          </p:nvPr>
        </p:nvGraphicFramePr>
        <p:xfrm>
          <a:off x="405444" y="1416457"/>
          <a:ext cx="5188512" cy="3937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4815">
                  <a:extLst>
                    <a:ext uri="{9D8B030D-6E8A-4147-A177-3AD203B41FA5}">
                      <a16:colId xmlns:a16="http://schemas.microsoft.com/office/drawing/2014/main" val="1584565534"/>
                    </a:ext>
                  </a:extLst>
                </a:gridCol>
                <a:gridCol w="3433482">
                  <a:extLst>
                    <a:ext uri="{9D8B030D-6E8A-4147-A177-3AD203B41FA5}">
                      <a16:colId xmlns:a16="http://schemas.microsoft.com/office/drawing/2014/main" val="3938989080"/>
                    </a:ext>
                  </a:extLst>
                </a:gridCol>
                <a:gridCol w="1210215">
                  <a:extLst>
                    <a:ext uri="{9D8B030D-6E8A-4147-A177-3AD203B41FA5}">
                      <a16:colId xmlns:a16="http://schemas.microsoft.com/office/drawing/2014/main" val="16282818"/>
                    </a:ext>
                  </a:extLst>
                </a:gridCol>
              </a:tblGrid>
              <a:tr h="48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Место проведения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024459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25.09.2019  проведены работы по восстановлению и переносу системы видеонаблюдения на монитор охраны в здании  МОУ «СОШ № 7» им. Д.П. Галкина.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5416654"/>
                  </a:ext>
                </a:extLst>
              </a:tr>
              <a:tr h="727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41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03.10.2019  в помещении клуба «Вега» организовано и проведено мероприятие, посвященное дню пожилого человека. Детские творческие коллективы выступили с концертом. Поздравлены юбиляры округа. Присутствовало более 40 человек. 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5147550"/>
                  </a:ext>
                </a:extLst>
              </a:tr>
              <a:tr h="974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42</a:t>
                      </a:r>
                      <a:endParaRPr lang="ru-RU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04.10.2019  поздравлены руководители и педагогические коллективы муниципальных учреждений округа с Днем учителя.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6130274"/>
                  </a:ext>
                </a:extLst>
              </a:tr>
            </a:tbl>
          </a:graphicData>
        </a:graphic>
      </p:graphicFrame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F2F203ED-A1F2-4219-BF9E-750A4EDA8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2" y="358144"/>
            <a:ext cx="11024558" cy="32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55" tIns="40078" rIns="80155" bIns="40078">
            <a:spAutoFit/>
          </a:bodyPr>
          <a:lstStyle/>
          <a:p>
            <a:r>
              <a:rPr lang="ru-RU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Мероприятия и выполненные работы в отчетный период (9</a:t>
            </a:r>
            <a:r>
              <a:rPr lang="en-US" sz="1600" b="1" dirty="0">
                <a:solidFill>
                  <a:srgbClr val="004D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/9)</a:t>
            </a:r>
            <a:endParaRPr lang="ru-RU" sz="1600" b="1" dirty="0">
              <a:solidFill>
                <a:srgbClr val="004D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DF2982-C105-4D92-BB20-17E8FF4338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56" y="1416458"/>
            <a:ext cx="6077584" cy="403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4271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7663</TotalTime>
  <Words>1971</Words>
  <Application>Microsoft Office PowerPoint</Application>
  <PresentationFormat>Широкоэкранный</PresentationFormat>
  <Paragraphs>334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Verdana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user5</dc:creator>
  <cp:lastModifiedBy>Вадим Феоктистов</cp:lastModifiedBy>
  <cp:revision>344</cp:revision>
  <cp:lastPrinted>2018-10-23T04:23:28Z</cp:lastPrinted>
  <dcterms:created xsi:type="dcterms:W3CDTF">2016-06-04T07:40:09Z</dcterms:created>
  <dcterms:modified xsi:type="dcterms:W3CDTF">2019-10-22T12:34:30Z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