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328" r:id="rId3"/>
    <p:sldId id="879" r:id="rId4"/>
    <p:sldId id="880" r:id="rId5"/>
    <p:sldId id="881" r:id="rId6"/>
    <p:sldId id="886" r:id="rId7"/>
    <p:sldId id="882" r:id="rId8"/>
    <p:sldId id="889" r:id="rId9"/>
    <p:sldId id="887" r:id="rId10"/>
    <p:sldId id="884" r:id="rId11"/>
    <p:sldId id="890" r:id="rId12"/>
    <p:sldId id="883" r:id="rId13"/>
    <p:sldId id="888" r:id="rId14"/>
    <p:sldId id="891" r:id="rId1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1334" y="-55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E92ED-A259-4F9B-B0BE-7A66C5E51EC3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22B0F-D3FC-4F7B-A738-48010825A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F719-C7D3-495A-A107-085AB0EBB497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89F2B-DBEF-4980-A0D4-156C64059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513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289F2B-DBEF-4980-A0D4-156C64059D6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9F2B-DBEF-4980-A0D4-156C64059D6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565C62-8FA4-6465-38D8-4B5609786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0A385B8-2249-A477-6EAF-32F2D1A3E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32BF40-5FB8-4A48-84C3-125CB494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0F78-5ECB-4CE4-994A-F737AD3E0D66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49AF75-09F5-B1A8-CE40-7B95C666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695DE4-D91E-E2BB-56AC-76ED157A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E940-2253-4B76-8107-E46DE7281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38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775E98-966D-DFBE-6338-0FBE823D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52F186B-B2B2-B94C-E249-1C5CD7738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F5CC0F-A66A-E1A4-FC80-07918502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22E8-796B-47BE-9C88-E719AAD2AE1F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53D5C7-A62D-A109-69B6-D5092364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2E218E-0508-8107-1BEB-1F2AC805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E940-2253-4B76-8107-E46DE7281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57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4E0DD59-5176-0A77-010E-487516779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B9C542D-D72F-69F7-314D-8DA69D397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6BC56E-EF8B-54CE-84CF-DDB47BDF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B37-F7C4-4A56-BE24-ADDD7BB9EF0C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5B102D-61A2-F268-732A-71947FB1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8101D9-75B6-E9EE-679C-90D43981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E940-2253-4B76-8107-E46DE7281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2158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6020-FF51-49B0-8F97-DAAD882612AE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01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A8FF-4EE4-4D35-91E5-E97D4A7D9976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410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F6FB-5E6C-4348-B88B-B86717026A35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21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A520-CB7D-4101-BD7A-C558DDA41D3B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95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AE16-B459-45EC-B2F5-5747A5D6DC25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338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A507-4798-4F1F-8F62-FC82FB4D97CB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71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EA9B-54E2-46BF-B17F-31A5AF41801A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61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4256-F4C8-46F0-8222-2411FC40F32B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650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8AFF95-6938-FBB5-7241-17C65451B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7009CA-D010-87DA-4008-D8564E1D5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02C982-F6F9-0C9D-6EC7-3680B00B4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3D9A-4583-48AB-A562-F0E49EE8D3D4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44FE4F-A968-86AC-B0E5-7ED56B99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7642E3-4E27-F06C-EEC9-9F0D0F6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E940-2253-4B76-8107-E46DE7281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727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3CE9-5D7C-47F0-A8F8-1A722FA2E86E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391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3AB7-8838-4F62-9F17-811FF8587725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3340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CD83-4ECB-406B-8070-FF63D74E76F9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0262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38550"/>
          </a:xfrm>
          <a:custGeom>
            <a:avLst/>
            <a:gdLst>
              <a:gd name="connsiteX0" fmla="*/ 0 w 12192000"/>
              <a:gd name="connsiteY0" fmla="*/ 0 h 3638550"/>
              <a:gd name="connsiteX1" fmla="*/ 12192000 w 12192000"/>
              <a:gd name="connsiteY1" fmla="*/ 0 h 3638550"/>
              <a:gd name="connsiteX2" fmla="*/ 12192000 w 12192000"/>
              <a:gd name="connsiteY2" fmla="*/ 3638550 h 3638550"/>
              <a:gd name="connsiteX3" fmla="*/ 0 w 12192000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38550">
                <a:moveTo>
                  <a:pt x="0" y="0"/>
                </a:moveTo>
                <a:lnTo>
                  <a:pt x="12192000" y="0"/>
                </a:lnTo>
                <a:lnTo>
                  <a:pt x="12192000" y="3638550"/>
                </a:lnTo>
                <a:lnTo>
                  <a:pt x="0" y="363855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453528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1852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47EB63-B99D-9CBA-70DF-FAC87F02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BCD7C7A-3BE4-CA69-2F02-9993DC939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F09A87-6FFE-DD36-DA87-7564801C7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D6-6564-43BB-99FB-7D294F9F61F3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EF9A67-1C06-51CB-1760-1D2EC116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C4FD6B-9DE2-E6B9-2666-EAD1E04B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E940-2253-4B76-8107-E46DE7281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357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D974E0-5DB0-329D-1797-7AF2C76C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BFF621-CBB9-2776-BB1D-588AE8F16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0C1713A-8184-84E2-6DB0-38919A6B1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B8CFA91-33D4-3569-28DD-4F63D5E4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3FA6-8AF7-42A5-A625-CD2D2AE9ABD5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725804-A1AD-7ED9-6D1E-086B1027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89936D3-13B8-F2C5-6DF6-3A481448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E940-2253-4B76-8107-E46DE7281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140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FD2CC0-7BD2-88C9-F116-DC55D2B1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E3117E-ECC5-93D7-5DBE-A2CF7041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EDB2D07-EA8D-C9F3-FF2E-E04E6F9AF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15EBA34-179D-575F-2F76-D095D6E08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4B04F89-B2D9-77B8-61EA-8D326FCE8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67F55C2-5FDD-002B-BE73-48DE409B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27E6-6EDF-4AA3-A19D-24442A5BF9E2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5BA4A0B-E184-0C70-EB6C-FAC92192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B10ECAC-0F54-7C2B-7FC2-82FAF86E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E940-2253-4B76-8107-E46DE7281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97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0817BA-C6C3-64F2-CFAC-5F425E7E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B235801-CDA0-7B2D-B16A-E64DDDD1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2A57-6285-486B-B4D9-9ACB6C16EC63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15C1792-BFED-89A0-6D97-D7248FFF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C6E4150-92EA-7530-AC5F-54B58A3A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E940-2253-4B76-8107-E46DE7281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470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F078B32-9335-1519-B956-19299502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B8C6-074D-4883-977C-8AA9EF1398BA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E3A77AA-BF4B-0181-EC9B-9813B85E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13227B5-310E-F2A9-102A-F090A260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E940-2253-4B76-8107-E46DE7281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40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CC8E1F-05C0-A5AB-4642-FB92668A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052623-FE68-CD0E-075B-9B34F8054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6B7A6AB-27D5-11DB-9D68-13BB10E89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FA4D83-D53D-1DB7-0348-D5B9D68D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DD94-5082-47BF-9D43-4B59AEA8E90A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FFC06-4ABD-1700-C50A-7E91B65A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855B8E-5EB3-3D65-6BBD-D75F045E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E940-2253-4B76-8107-E46DE7281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10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BF7563-5AC7-5BC1-3840-60562506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D51BC58-FDB3-1409-C4E3-7D7A43E7A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8B688D8-1610-3776-86EB-62F175DAE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9C18A9-4817-10C1-32BC-0699785F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D1F-B5E0-47E3-A378-440F45509CFE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7E762F5-49D2-8167-BC37-7772190B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3AF2F8B-29B2-3364-EBB5-A130B557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E940-2253-4B76-8107-E46DE7281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604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D36391-0BF4-56F3-1FB1-6D3422EE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F03186-D31C-F68E-63AE-5A8DA212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D2A7BE-5B9C-77FE-DD05-D8E135C73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EA3F-BBD6-42D3-A93F-4A4FE5B64F33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8BC946-8780-A5F5-9404-67755C31A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83EC7C-D303-A79C-1D8C-51D7289F8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E940-2253-4B76-8107-E46DE7281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066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D53F4-4880-49C9-8574-AAAD82E8667A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59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.emf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10" Type="http://schemas.openxmlformats.org/officeDocument/2006/relationships/image" Target="../media/image45.sv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0068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225F-9114-46DC-A3D4-A453DC2D95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bas Neue Bold" panose="020B0606020202050201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bas Neue Bold" panose="020B0606020202050201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5555" y="2086816"/>
            <a:ext cx="81972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О работе Пенсионного Фонда в г. Магнитогорске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09496" y="4687964"/>
            <a:ext cx="4282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FFFFFF"/>
                </a:solidFill>
                <a:latin typeface="Calibri" pitchFamily="34" charset="0"/>
              </a:rPr>
              <a:t>З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аместитель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 начальника управления ОРКС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FFFFFF"/>
                </a:solidFill>
                <a:latin typeface="Calibri" pitchFamily="34" charset="0"/>
              </a:rPr>
              <a:t>ОПФР по Челябинской области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FFFFFF"/>
                </a:solidFill>
                <a:latin typeface="Calibri" pitchFamily="34" charset="0"/>
              </a:rPr>
              <a:t>И.А. Лихачев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 Bold" panose="020B0606020202050201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3759518" y="1463338"/>
            <a:ext cx="0" cy="28311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t="29511" b="28725"/>
          <a:stretch>
            <a:fillRect/>
          </a:stretch>
        </p:blipFill>
        <p:spPr>
          <a:xfrm>
            <a:off x="486562" y="1116884"/>
            <a:ext cx="3358993" cy="3344979"/>
          </a:xfrm>
          <a:prstGeom prst="rect">
            <a:avLst/>
          </a:prstGeom>
        </p:spPr>
      </p:pic>
      <p:pic>
        <p:nvPicPr>
          <p:cNvPr id="9" name="Изображение 1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1625" y="2086816"/>
            <a:ext cx="1515079" cy="14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5432" y="3731641"/>
            <a:ext cx="1627464" cy="5628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90C3AA-2E9F-39C3-48D2-5DB889007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" y="3597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34394F-0CD2-F8CB-AFC7-49194F8A34BE}"/>
              </a:ext>
            </a:extLst>
          </p:cNvPr>
          <p:cNvSpPr/>
          <p:nvPr/>
        </p:nvSpPr>
        <p:spPr>
          <a:xfrm>
            <a:off x="1827211" y="38101"/>
            <a:ext cx="9220200" cy="908050"/>
          </a:xfrm>
          <a:prstGeom prst="rect">
            <a:avLst/>
          </a:prstGeom>
          <a:solidFill>
            <a:srgbClr val="2963A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Подзаголовок 2">
            <a:extLst>
              <a:ext uri="{FF2B5EF4-FFF2-40B4-BE49-F238E27FC236}">
                <a16:creationId xmlns="" xmlns:a16="http://schemas.microsoft.com/office/drawing/2014/main" id="{627BA03B-46EE-ABA2-D156-03F78EB63C81}"/>
              </a:ext>
            </a:extLst>
          </p:cNvPr>
          <p:cNvSpPr txBox="1">
            <a:spLocks/>
          </p:cNvSpPr>
          <p:nvPr/>
        </p:nvSpPr>
        <p:spPr bwMode="auto">
          <a:xfrm>
            <a:off x="1144589" y="306389"/>
            <a:ext cx="20161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ПЕНСИОННЫЙ ФОНД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Челябинская область </a:t>
            </a:r>
          </a:p>
        </p:txBody>
      </p:sp>
      <p:pic>
        <p:nvPicPr>
          <p:cNvPr id="12293" name="Picture 3" descr="C:\Users\041-2205\Desktop\картинки\пфрчики\logo.JPEG">
            <a:extLst>
              <a:ext uri="{FF2B5EF4-FFF2-40B4-BE49-F238E27FC236}">
                <a16:creationId xmlns="" xmlns:a16="http://schemas.microsoft.com/office/drawing/2014/main" id="{B8362F21-4D61-7FBF-140B-24A52334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" y="-7936"/>
            <a:ext cx="1000124" cy="10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32">
            <a:extLst>
              <a:ext uri="{FF2B5EF4-FFF2-40B4-BE49-F238E27FC236}">
                <a16:creationId xmlns="" xmlns:a16="http://schemas.microsoft.com/office/drawing/2014/main" id="{9877AA50-F128-D2B4-2E6A-C56E6642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298" y="293689"/>
            <a:ext cx="887411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АВТОМАТИЧЕСКИЙ РЕЖИМ НАЗНАЧЕНИЯ ПЕНСИИ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4781265-2D34-C96B-9692-4FB982D40931}"/>
              </a:ext>
            </a:extLst>
          </p:cNvPr>
          <p:cNvCxnSpPr/>
          <p:nvPr/>
        </p:nvCxnSpPr>
        <p:spPr>
          <a:xfrm>
            <a:off x="3024188" y="233364"/>
            <a:ext cx="0" cy="45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6">
            <a:extLst>
              <a:ext uri="{FF2B5EF4-FFF2-40B4-BE49-F238E27FC236}">
                <a16:creationId xmlns="" xmlns:a16="http://schemas.microsoft.com/office/drawing/2014/main" id="{B9EF1E51-A81F-2BD4-591A-D5352C152F95}"/>
              </a:ext>
            </a:extLst>
          </p:cNvPr>
          <p:cNvSpPr txBox="1">
            <a:spLocks/>
          </p:cNvSpPr>
          <p:nvPr/>
        </p:nvSpPr>
        <p:spPr>
          <a:xfrm>
            <a:off x="228657" y="2559281"/>
            <a:ext cx="2648011" cy="1978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rgbClr val="0070C0"/>
            </a:solidFill>
          </a:ln>
        </p:spPr>
        <p:txBody>
          <a:bodyPr lIns="36000" tIns="0" rIns="36000" bIns="0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>
              <a:defRPr/>
            </a:pPr>
            <a:r>
              <a:rPr lang="ru-RU" sz="1900" dirty="0">
                <a:solidFill>
                  <a:schemeClr val="bg1"/>
                </a:solidFill>
                <a:latin typeface="Calibri" pitchFamily="34" charset="0"/>
              </a:rPr>
              <a:t>Информирование о предполагаемом размере страховой пенсии по старости застрахованных лиц, </a:t>
            </a:r>
          </a:p>
          <a:p>
            <a:pPr algn="ctr" defTabSz="914309">
              <a:defRPr/>
            </a:pPr>
            <a:r>
              <a:rPr lang="ru-RU" sz="1900" dirty="0">
                <a:solidFill>
                  <a:srgbClr val="FFFF00"/>
                </a:solidFill>
                <a:latin typeface="Calibri" pitchFamily="34" charset="0"/>
              </a:rPr>
              <a:t>достигших возраста</a:t>
            </a:r>
          </a:p>
          <a:p>
            <a:pPr algn="ctr" defTabSz="914309">
              <a:defRPr/>
            </a:pPr>
            <a:r>
              <a:rPr lang="ru-RU" sz="1900" dirty="0">
                <a:solidFill>
                  <a:srgbClr val="FFFF00"/>
                </a:solidFill>
                <a:latin typeface="Calibri" pitchFamily="34" charset="0"/>
              </a:rPr>
              <a:t> 45 и 40 лет </a:t>
            </a:r>
          </a:p>
        </p:txBody>
      </p:sp>
      <p:cxnSp>
        <p:nvCxnSpPr>
          <p:cNvPr id="10" name="Straight Connector 18">
            <a:extLst>
              <a:ext uri="{FF2B5EF4-FFF2-40B4-BE49-F238E27FC236}">
                <a16:creationId xmlns="" xmlns:a16="http://schemas.microsoft.com/office/drawing/2014/main" id="{532F1FC5-466B-A924-6B01-B2677C1062F3}"/>
              </a:ext>
            </a:extLst>
          </p:cNvPr>
          <p:cNvCxnSpPr>
            <a:cxnSpLocks/>
          </p:cNvCxnSpPr>
          <p:nvPr/>
        </p:nvCxnSpPr>
        <p:spPr>
          <a:xfrm>
            <a:off x="1552662" y="2320672"/>
            <a:ext cx="0" cy="23323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6">
            <a:extLst>
              <a:ext uri="{FF2B5EF4-FFF2-40B4-BE49-F238E27FC236}">
                <a16:creationId xmlns="" xmlns:a16="http://schemas.microsoft.com/office/drawing/2014/main" id="{67AE8F8D-0599-B816-FFD7-6D79AAC10A43}"/>
              </a:ext>
            </a:extLst>
          </p:cNvPr>
          <p:cNvSpPr txBox="1">
            <a:spLocks/>
          </p:cNvSpPr>
          <p:nvPr/>
        </p:nvSpPr>
        <p:spPr>
          <a:xfrm>
            <a:off x="247584" y="1103600"/>
            <a:ext cx="2983802" cy="12170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rgbClr val="0070C0"/>
            </a:solidFill>
          </a:ln>
        </p:spPr>
        <p:txBody>
          <a:bodyPr lIns="828000" tIns="45688" rIns="0" bIns="45688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09">
              <a:defRPr/>
            </a:pPr>
            <a:r>
              <a:rPr lang="ru-RU" sz="1800" dirty="0">
                <a:solidFill>
                  <a:schemeClr val="bg1"/>
                </a:solidFill>
                <a:latin typeface="Calibri" pitchFamily="34" charset="0"/>
              </a:rPr>
              <a:t>Заблаговременная работа как первый этап процесса</a:t>
            </a:r>
          </a:p>
        </p:txBody>
      </p:sp>
      <p:pic>
        <p:nvPicPr>
          <p:cNvPr id="26" name="Рисунок 25" descr="Изображение выглядит как внутренний, башня&#10;&#10;Автоматически созданное описание">
            <a:extLst>
              <a:ext uri="{FF2B5EF4-FFF2-40B4-BE49-F238E27FC236}">
                <a16:creationId xmlns="" xmlns:a16="http://schemas.microsoft.com/office/drawing/2014/main" id="{62ED9604-7808-6419-244B-63496F95CA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9" y="1209343"/>
            <a:ext cx="776745" cy="675431"/>
          </a:xfrm>
          <a:prstGeom prst="rect">
            <a:avLst/>
          </a:prstGeom>
        </p:spPr>
      </p:pic>
      <p:pic>
        <p:nvPicPr>
          <p:cNvPr id="27" name="Изображение 113">
            <a:extLst>
              <a:ext uri="{FF2B5EF4-FFF2-40B4-BE49-F238E27FC236}">
                <a16:creationId xmlns="" xmlns:a16="http://schemas.microsoft.com/office/drawing/2014/main" id="{EBC4833B-4187-E5A0-2E21-3BDD3B23A49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591" y="1293812"/>
            <a:ext cx="242821" cy="23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1800000" lon="1200000" rev="0"/>
            </a:camera>
            <a:lightRig rig="threePt" dir="t"/>
          </a:scene3d>
        </p:spPr>
      </p:pic>
      <p:grpSp>
        <p:nvGrpSpPr>
          <p:cNvPr id="30" name="Gruppieren 174">
            <a:extLst>
              <a:ext uri="{FF2B5EF4-FFF2-40B4-BE49-F238E27FC236}">
                <a16:creationId xmlns="" xmlns:a16="http://schemas.microsoft.com/office/drawing/2014/main" id="{41BC264A-6FC4-19FD-EF72-4C3D136AD1C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651090" y="1256366"/>
            <a:ext cx="847488" cy="886255"/>
            <a:chOff x="8343964" y="5747544"/>
            <a:chExt cx="839787" cy="877887"/>
          </a:xfrm>
          <a:solidFill>
            <a:schemeClr val="accent5">
              <a:lumMod val="75000"/>
            </a:schemeClr>
          </a:solidFill>
        </p:grpSpPr>
        <p:sp>
          <p:nvSpPr>
            <p:cNvPr id="31" name="Freeform 1083">
              <a:extLst>
                <a:ext uri="{FF2B5EF4-FFF2-40B4-BE49-F238E27FC236}">
                  <a16:creationId xmlns="" xmlns:a16="http://schemas.microsoft.com/office/drawing/2014/main" id="{15060464-A90C-8125-78A1-7589A2F7A5D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515414" y="5747544"/>
              <a:ext cx="495300" cy="566737"/>
            </a:xfrm>
            <a:custGeom>
              <a:avLst/>
              <a:gdLst>
                <a:gd name="T0" fmla="*/ 13 w 132"/>
                <a:gd name="T1" fmla="*/ 109 h 151"/>
                <a:gd name="T2" fmla="*/ 65 w 132"/>
                <a:gd name="T3" fmla="*/ 151 h 151"/>
                <a:gd name="T4" fmla="*/ 119 w 132"/>
                <a:gd name="T5" fmla="*/ 109 h 151"/>
                <a:gd name="T6" fmla="*/ 130 w 132"/>
                <a:gd name="T7" fmla="*/ 91 h 151"/>
                <a:gd name="T8" fmla="*/ 130 w 132"/>
                <a:gd name="T9" fmla="*/ 73 h 151"/>
                <a:gd name="T10" fmla="*/ 126 w 132"/>
                <a:gd name="T11" fmla="*/ 68 h 151"/>
                <a:gd name="T12" fmla="*/ 125 w 132"/>
                <a:gd name="T13" fmla="*/ 43 h 151"/>
                <a:gd name="T14" fmla="*/ 66 w 132"/>
                <a:gd name="T15" fmla="*/ 0 h 151"/>
                <a:gd name="T16" fmla="*/ 8 w 132"/>
                <a:gd name="T17" fmla="*/ 43 h 151"/>
                <a:gd name="T18" fmla="*/ 8 w 132"/>
                <a:gd name="T19" fmla="*/ 68 h 151"/>
                <a:gd name="T20" fmla="*/ 3 w 132"/>
                <a:gd name="T21" fmla="*/ 73 h 151"/>
                <a:gd name="T22" fmla="*/ 3 w 132"/>
                <a:gd name="T23" fmla="*/ 91 h 151"/>
                <a:gd name="T24" fmla="*/ 13 w 132"/>
                <a:gd name="T25" fmla="*/ 109 h 151"/>
                <a:gd name="T26" fmla="*/ 65 w 132"/>
                <a:gd name="T27" fmla="*/ 136 h 151"/>
                <a:gd name="T28" fmla="*/ 27 w 132"/>
                <a:gd name="T29" fmla="*/ 104 h 151"/>
                <a:gd name="T30" fmla="*/ 21 w 132"/>
                <a:gd name="T31" fmla="*/ 68 h 151"/>
                <a:gd name="T32" fmla="*/ 21 w 132"/>
                <a:gd name="T33" fmla="*/ 65 h 151"/>
                <a:gd name="T34" fmla="*/ 96 w 132"/>
                <a:gd name="T35" fmla="*/ 50 h 151"/>
                <a:gd name="T36" fmla="*/ 111 w 132"/>
                <a:gd name="T37" fmla="*/ 70 h 151"/>
                <a:gd name="T38" fmla="*/ 105 w 132"/>
                <a:gd name="T39" fmla="*/ 104 h 151"/>
                <a:gd name="T40" fmla="*/ 65 w 132"/>
                <a:gd name="T41" fmla="*/ 1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51">
                  <a:moveTo>
                    <a:pt x="13" y="109"/>
                  </a:moveTo>
                  <a:cubicBezTo>
                    <a:pt x="20" y="133"/>
                    <a:pt x="42" y="151"/>
                    <a:pt x="65" y="151"/>
                  </a:cubicBezTo>
                  <a:cubicBezTo>
                    <a:pt x="90" y="151"/>
                    <a:pt x="111" y="133"/>
                    <a:pt x="119" y="109"/>
                  </a:cubicBezTo>
                  <a:cubicBezTo>
                    <a:pt x="122" y="106"/>
                    <a:pt x="127" y="100"/>
                    <a:pt x="130" y="91"/>
                  </a:cubicBezTo>
                  <a:cubicBezTo>
                    <a:pt x="132" y="85"/>
                    <a:pt x="132" y="78"/>
                    <a:pt x="130" y="73"/>
                  </a:cubicBezTo>
                  <a:cubicBezTo>
                    <a:pt x="128" y="72"/>
                    <a:pt x="127" y="69"/>
                    <a:pt x="126" y="68"/>
                  </a:cubicBezTo>
                  <a:cubicBezTo>
                    <a:pt x="126" y="57"/>
                    <a:pt x="126" y="52"/>
                    <a:pt x="125" y="43"/>
                  </a:cubicBezTo>
                  <a:cubicBezTo>
                    <a:pt x="122" y="18"/>
                    <a:pt x="97" y="0"/>
                    <a:pt x="66" y="0"/>
                  </a:cubicBezTo>
                  <a:cubicBezTo>
                    <a:pt x="37" y="0"/>
                    <a:pt x="8" y="18"/>
                    <a:pt x="8" y="43"/>
                  </a:cubicBezTo>
                  <a:cubicBezTo>
                    <a:pt x="8" y="52"/>
                    <a:pt x="8" y="57"/>
                    <a:pt x="8" y="68"/>
                  </a:cubicBezTo>
                  <a:cubicBezTo>
                    <a:pt x="4" y="69"/>
                    <a:pt x="3" y="72"/>
                    <a:pt x="3" y="73"/>
                  </a:cubicBezTo>
                  <a:cubicBezTo>
                    <a:pt x="1" y="78"/>
                    <a:pt x="0" y="85"/>
                    <a:pt x="3" y="91"/>
                  </a:cubicBezTo>
                  <a:cubicBezTo>
                    <a:pt x="5" y="100"/>
                    <a:pt x="9" y="106"/>
                    <a:pt x="13" y="109"/>
                  </a:cubicBezTo>
                  <a:close/>
                  <a:moveTo>
                    <a:pt x="65" y="136"/>
                  </a:moveTo>
                  <a:cubicBezTo>
                    <a:pt x="47" y="136"/>
                    <a:pt x="32" y="122"/>
                    <a:pt x="27" y="104"/>
                  </a:cubicBezTo>
                  <a:cubicBezTo>
                    <a:pt x="26" y="96"/>
                    <a:pt x="21" y="75"/>
                    <a:pt x="21" y="68"/>
                  </a:cubicBezTo>
                  <a:cubicBezTo>
                    <a:pt x="21" y="67"/>
                    <a:pt x="21" y="66"/>
                    <a:pt x="21" y="65"/>
                  </a:cubicBezTo>
                  <a:cubicBezTo>
                    <a:pt x="76" y="63"/>
                    <a:pt x="86" y="50"/>
                    <a:pt x="96" y="50"/>
                  </a:cubicBezTo>
                  <a:cubicBezTo>
                    <a:pt x="96" y="50"/>
                    <a:pt x="96" y="67"/>
                    <a:pt x="111" y="70"/>
                  </a:cubicBezTo>
                  <a:cubicBezTo>
                    <a:pt x="110" y="79"/>
                    <a:pt x="106" y="97"/>
                    <a:pt x="105" y="104"/>
                  </a:cubicBezTo>
                  <a:cubicBezTo>
                    <a:pt x="100" y="122"/>
                    <a:pt x="84" y="136"/>
                    <a:pt x="6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sz="1900" dirty="0">
                <a:solidFill>
                  <a:srgbClr val="3C3C3C"/>
                </a:solidFill>
                <a:latin typeface="Open Sans"/>
              </a:endParaRPr>
            </a:p>
          </p:txBody>
        </p:sp>
        <p:sp>
          <p:nvSpPr>
            <p:cNvPr id="32" name="Freeform 1084">
              <a:extLst>
                <a:ext uri="{FF2B5EF4-FFF2-40B4-BE49-F238E27FC236}">
                  <a16:creationId xmlns="" xmlns:a16="http://schemas.microsoft.com/office/drawing/2014/main" id="{D9A957F6-9B7E-283B-EC2C-5281E92773CA}"/>
                </a:ext>
              </a:extLst>
            </p:cNvPr>
            <p:cNvSpPr>
              <a:spLocks/>
            </p:cNvSpPr>
            <p:nvPr/>
          </p:nvSpPr>
          <p:spPr bwMode="gray">
            <a:xfrm>
              <a:off x="8343964" y="6325394"/>
              <a:ext cx="839787" cy="300037"/>
            </a:xfrm>
            <a:custGeom>
              <a:avLst/>
              <a:gdLst>
                <a:gd name="T0" fmla="*/ 214 w 224"/>
                <a:gd name="T1" fmla="*/ 25 h 80"/>
                <a:gd name="T2" fmla="*/ 168 w 224"/>
                <a:gd name="T3" fmla="*/ 0 h 80"/>
                <a:gd name="T4" fmla="*/ 56 w 224"/>
                <a:gd name="T5" fmla="*/ 0 h 80"/>
                <a:gd name="T6" fmla="*/ 11 w 224"/>
                <a:gd name="T7" fmla="*/ 25 h 80"/>
                <a:gd name="T8" fmla="*/ 0 w 224"/>
                <a:gd name="T9" fmla="*/ 50 h 80"/>
                <a:gd name="T10" fmla="*/ 113 w 224"/>
                <a:gd name="T11" fmla="*/ 80 h 80"/>
                <a:gd name="T12" fmla="*/ 224 w 224"/>
                <a:gd name="T13" fmla="*/ 50 h 80"/>
                <a:gd name="T14" fmla="*/ 214 w 224"/>
                <a:gd name="T15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80">
                  <a:moveTo>
                    <a:pt x="214" y="25"/>
                  </a:moveTo>
                  <a:cubicBezTo>
                    <a:pt x="207" y="14"/>
                    <a:pt x="188" y="4"/>
                    <a:pt x="168" y="0"/>
                  </a:cubicBezTo>
                  <a:cubicBezTo>
                    <a:pt x="107" y="38"/>
                    <a:pt x="56" y="0"/>
                    <a:pt x="56" y="0"/>
                  </a:cubicBezTo>
                  <a:cubicBezTo>
                    <a:pt x="36" y="4"/>
                    <a:pt x="17" y="14"/>
                    <a:pt x="11" y="25"/>
                  </a:cubicBezTo>
                  <a:cubicBezTo>
                    <a:pt x="0" y="41"/>
                    <a:pt x="0" y="50"/>
                    <a:pt x="0" y="50"/>
                  </a:cubicBezTo>
                  <a:cubicBezTo>
                    <a:pt x="0" y="58"/>
                    <a:pt x="50" y="80"/>
                    <a:pt x="113" y="80"/>
                  </a:cubicBezTo>
                  <a:cubicBezTo>
                    <a:pt x="174" y="80"/>
                    <a:pt x="224" y="58"/>
                    <a:pt x="224" y="50"/>
                  </a:cubicBezTo>
                  <a:cubicBezTo>
                    <a:pt x="224" y="50"/>
                    <a:pt x="224" y="41"/>
                    <a:pt x="21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sz="1900" dirty="0">
                <a:solidFill>
                  <a:srgbClr val="3C3C3C"/>
                </a:solidFill>
                <a:latin typeface="Open San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6CFF3F0-055C-F1B5-9723-A48660C8A3FE}"/>
              </a:ext>
            </a:extLst>
          </p:cNvPr>
          <p:cNvSpPr txBox="1"/>
          <p:nvPr/>
        </p:nvSpPr>
        <p:spPr>
          <a:xfrm>
            <a:off x="5422314" y="1126148"/>
            <a:ext cx="3524916" cy="2123594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 w="25400">
            <a:solidFill>
              <a:srgbClr val="0070C0"/>
            </a:solidFill>
          </a:ln>
        </p:spPr>
        <p:txBody>
          <a:bodyPr wrap="square" lIns="792000" tIns="45688" rIns="91382" bIns="45688" rtlCol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FFFF00"/>
                </a:solidFill>
              </a:rPr>
              <a:t>Заявление о назначении;</a:t>
            </a:r>
          </a:p>
          <a:p>
            <a:pPr lvl="0">
              <a:defRPr/>
            </a:pPr>
            <a:r>
              <a:rPr lang="ru-RU" b="1" dirty="0">
                <a:solidFill>
                  <a:srgbClr val="FFFF00"/>
                </a:solidFill>
              </a:rPr>
              <a:t>Согласие гражданина:</a:t>
            </a:r>
          </a:p>
          <a:p>
            <a:pPr defTabSz="914309">
              <a:defRPr/>
            </a:pPr>
            <a:r>
              <a:rPr lang="ru-RU" sz="1600" b="1" dirty="0">
                <a:solidFill>
                  <a:schemeClr val="bg1"/>
                </a:solidFill>
              </a:rPr>
              <a:t>• на назначение ПЕНСИИ в режиме реального </a:t>
            </a:r>
            <a:r>
              <a:rPr lang="ru-RU" sz="1600" b="1" dirty="0" smtClean="0">
                <a:solidFill>
                  <a:schemeClr val="bg1"/>
                </a:solidFill>
              </a:rPr>
              <a:t>времени;</a:t>
            </a:r>
            <a:endParaRPr lang="ru-RU" sz="1600" b="1" dirty="0">
              <a:solidFill>
                <a:schemeClr val="bg1"/>
              </a:solidFill>
            </a:endParaRPr>
          </a:p>
          <a:p>
            <a:pPr defTabSz="914309">
              <a:defRPr/>
            </a:pPr>
            <a:r>
              <a:rPr lang="ru-RU" sz="1600" b="1" dirty="0">
                <a:solidFill>
                  <a:schemeClr val="bg1"/>
                </a:solidFill>
              </a:rPr>
              <a:t>• </a:t>
            </a:r>
            <a:r>
              <a:rPr lang="ru-RU" sz="1600" b="1" dirty="0" smtClean="0">
                <a:solidFill>
                  <a:schemeClr val="bg1"/>
                </a:solidFill>
              </a:rPr>
              <a:t>с </a:t>
            </a:r>
            <a:r>
              <a:rPr lang="ru-RU" sz="1600" b="1" dirty="0">
                <a:solidFill>
                  <a:schemeClr val="bg1"/>
                </a:solidFill>
              </a:rPr>
              <a:t>полнотой учета его пенсионных прав в персонифицированном  учете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F5ACFCA5-A62F-A7FE-F13C-D276FC1DEDA4}"/>
              </a:ext>
            </a:extLst>
          </p:cNvPr>
          <p:cNvGrpSpPr/>
          <p:nvPr/>
        </p:nvGrpSpPr>
        <p:grpSpPr>
          <a:xfrm>
            <a:off x="5527423" y="1213935"/>
            <a:ext cx="657930" cy="625001"/>
            <a:chOff x="5109135" y="4777183"/>
            <a:chExt cx="1322807" cy="1322807"/>
          </a:xfrm>
        </p:grpSpPr>
        <p:pic>
          <p:nvPicPr>
            <p:cNvPr id="38" name="Рисунок 64" descr="06F57334DC8E22FA784774D6E5524D2B97B1C11018EBDF5D3347F8C8C63575E4.png">
              <a:extLst>
                <a:ext uri="{FF2B5EF4-FFF2-40B4-BE49-F238E27FC236}">
                  <a16:creationId xmlns="" xmlns:a16="http://schemas.microsoft.com/office/drawing/2014/main" id="{0672DC82-710E-06E2-0B53-648E9948B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443" t="8620" r="11366" b="8682"/>
            <a:stretch/>
          </p:blipFill>
          <p:spPr bwMode="auto">
            <a:xfrm>
              <a:off x="5200031" y="4837310"/>
              <a:ext cx="1141013" cy="120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Скругленный прямоугольник 134">
              <a:extLst>
                <a:ext uri="{FF2B5EF4-FFF2-40B4-BE49-F238E27FC236}">
                  <a16:creationId xmlns="" xmlns:a16="http://schemas.microsoft.com/office/drawing/2014/main" id="{67A6DB01-175C-7F1C-D2F9-0F8B93087382}"/>
                </a:ext>
              </a:extLst>
            </p:cNvPr>
            <p:cNvSpPr/>
            <p:nvPr/>
          </p:nvSpPr>
          <p:spPr>
            <a:xfrm>
              <a:off x="5109135" y="4777183"/>
              <a:ext cx="1322807" cy="1322807"/>
            </a:xfrm>
            <a:prstGeom prst="roundRect">
              <a:avLst>
                <a:gd name="adj" fmla="val 25792"/>
              </a:avLst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ru-RU" sz="1900">
                <a:solidFill>
                  <a:srgbClr val="FFFFFF"/>
                </a:solidFill>
                <a:latin typeface="Open Sans"/>
              </a:endParaRPr>
            </a:p>
          </p:txBody>
        </p:sp>
      </p:grpSp>
      <p:sp>
        <p:nvSpPr>
          <p:cNvPr id="41" name="Freeform 53">
            <a:extLst>
              <a:ext uri="{FF2B5EF4-FFF2-40B4-BE49-F238E27FC236}">
                <a16:creationId xmlns="" xmlns:a16="http://schemas.microsoft.com/office/drawing/2014/main" id="{924C64F2-DEA9-0359-69C4-C1BEE17A6023}"/>
              </a:ext>
            </a:extLst>
          </p:cNvPr>
          <p:cNvSpPr>
            <a:spLocks noEditPoints="1"/>
          </p:cNvSpPr>
          <p:nvPr/>
        </p:nvSpPr>
        <p:spPr bwMode="auto">
          <a:xfrm>
            <a:off x="4969627" y="1521499"/>
            <a:ext cx="298115" cy="320982"/>
          </a:xfrm>
          <a:custGeom>
            <a:avLst/>
            <a:gdLst>
              <a:gd name="T0" fmla="*/ 0 w 103"/>
              <a:gd name="T1" fmla="*/ 73422 h 116"/>
              <a:gd name="T2" fmla="*/ 0 w 103"/>
              <a:gd name="T3" fmla="*/ 220265 h 116"/>
              <a:gd name="T4" fmla="*/ 55609 w 103"/>
              <a:gd name="T5" fmla="*/ 293687 h 116"/>
              <a:gd name="T6" fmla="*/ 128911 w 103"/>
              <a:gd name="T7" fmla="*/ 293687 h 116"/>
              <a:gd name="T8" fmla="*/ 184520 w 103"/>
              <a:gd name="T9" fmla="*/ 245583 h 116"/>
              <a:gd name="T10" fmla="*/ 252767 w 103"/>
              <a:gd name="T11" fmla="*/ 159502 h 116"/>
              <a:gd name="T12" fmla="*/ 252767 w 103"/>
              <a:gd name="T13" fmla="*/ 134185 h 116"/>
              <a:gd name="T14" fmla="*/ 219907 w 103"/>
              <a:gd name="T15" fmla="*/ 121526 h 116"/>
              <a:gd name="T16" fmla="*/ 189575 w 103"/>
              <a:gd name="T17" fmla="*/ 134185 h 116"/>
              <a:gd name="T18" fmla="*/ 166826 w 103"/>
              <a:gd name="T19" fmla="*/ 156971 h 116"/>
              <a:gd name="T20" fmla="*/ 166826 w 103"/>
              <a:gd name="T21" fmla="*/ 35445 h 116"/>
              <a:gd name="T22" fmla="*/ 146605 w 103"/>
              <a:gd name="T23" fmla="*/ 17722 h 116"/>
              <a:gd name="T24" fmla="*/ 128911 w 103"/>
              <a:gd name="T25" fmla="*/ 17722 h 116"/>
              <a:gd name="T26" fmla="*/ 111217 w 103"/>
              <a:gd name="T27" fmla="*/ 0 h 116"/>
              <a:gd name="T28" fmla="*/ 93524 w 103"/>
              <a:gd name="T29" fmla="*/ 0 h 116"/>
              <a:gd name="T30" fmla="*/ 73302 w 103"/>
              <a:gd name="T31" fmla="*/ 17722 h 116"/>
              <a:gd name="T32" fmla="*/ 55609 w 103"/>
              <a:gd name="T33" fmla="*/ 17722 h 116"/>
              <a:gd name="T34" fmla="*/ 37915 w 103"/>
              <a:gd name="T35" fmla="*/ 35445 h 116"/>
              <a:gd name="T36" fmla="*/ 37915 w 103"/>
              <a:gd name="T37" fmla="*/ 55699 h 116"/>
              <a:gd name="T38" fmla="*/ 20221 w 103"/>
              <a:gd name="T39" fmla="*/ 55699 h 116"/>
              <a:gd name="T40" fmla="*/ 0 w 103"/>
              <a:gd name="T41" fmla="*/ 73422 h 116"/>
              <a:gd name="T42" fmla="*/ 20221 w 103"/>
              <a:gd name="T43" fmla="*/ 73422 h 116"/>
              <a:gd name="T44" fmla="*/ 37915 w 103"/>
              <a:gd name="T45" fmla="*/ 73422 h 116"/>
              <a:gd name="T46" fmla="*/ 37915 w 103"/>
              <a:gd name="T47" fmla="*/ 91144 h 116"/>
              <a:gd name="T48" fmla="*/ 37915 w 103"/>
              <a:gd name="T49" fmla="*/ 146844 h 116"/>
              <a:gd name="T50" fmla="*/ 55609 w 103"/>
              <a:gd name="T51" fmla="*/ 146844 h 116"/>
              <a:gd name="T52" fmla="*/ 55609 w 103"/>
              <a:gd name="T53" fmla="*/ 55699 h 116"/>
              <a:gd name="T54" fmla="*/ 55609 w 103"/>
              <a:gd name="T55" fmla="*/ 35445 h 116"/>
              <a:gd name="T56" fmla="*/ 73302 w 103"/>
              <a:gd name="T57" fmla="*/ 35445 h 116"/>
              <a:gd name="T58" fmla="*/ 73302 w 103"/>
              <a:gd name="T59" fmla="*/ 55699 h 116"/>
              <a:gd name="T60" fmla="*/ 73302 w 103"/>
              <a:gd name="T61" fmla="*/ 146844 h 116"/>
              <a:gd name="T62" fmla="*/ 93524 w 103"/>
              <a:gd name="T63" fmla="*/ 146844 h 116"/>
              <a:gd name="T64" fmla="*/ 93524 w 103"/>
              <a:gd name="T65" fmla="*/ 35445 h 116"/>
              <a:gd name="T66" fmla="*/ 93524 w 103"/>
              <a:gd name="T67" fmla="*/ 17722 h 116"/>
              <a:gd name="T68" fmla="*/ 111217 w 103"/>
              <a:gd name="T69" fmla="*/ 17722 h 116"/>
              <a:gd name="T70" fmla="*/ 111217 w 103"/>
              <a:gd name="T71" fmla="*/ 35445 h 116"/>
              <a:gd name="T72" fmla="*/ 111217 w 103"/>
              <a:gd name="T73" fmla="*/ 146844 h 116"/>
              <a:gd name="T74" fmla="*/ 128911 w 103"/>
              <a:gd name="T75" fmla="*/ 146844 h 116"/>
              <a:gd name="T76" fmla="*/ 128911 w 103"/>
              <a:gd name="T77" fmla="*/ 73422 h 116"/>
              <a:gd name="T78" fmla="*/ 128911 w 103"/>
              <a:gd name="T79" fmla="*/ 55699 h 116"/>
              <a:gd name="T80" fmla="*/ 128911 w 103"/>
              <a:gd name="T81" fmla="*/ 35445 h 116"/>
              <a:gd name="T82" fmla="*/ 146605 w 103"/>
              <a:gd name="T83" fmla="*/ 35445 h 116"/>
              <a:gd name="T84" fmla="*/ 146605 w 103"/>
              <a:gd name="T85" fmla="*/ 55699 h 116"/>
              <a:gd name="T86" fmla="*/ 146605 w 103"/>
              <a:gd name="T87" fmla="*/ 73422 h 116"/>
              <a:gd name="T88" fmla="*/ 146605 w 103"/>
              <a:gd name="T89" fmla="*/ 184820 h 116"/>
              <a:gd name="T90" fmla="*/ 166826 w 103"/>
              <a:gd name="T91" fmla="*/ 184820 h 116"/>
              <a:gd name="T92" fmla="*/ 166826 w 103"/>
              <a:gd name="T93" fmla="*/ 184820 h 116"/>
              <a:gd name="T94" fmla="*/ 202214 w 103"/>
              <a:gd name="T95" fmla="*/ 146844 h 116"/>
              <a:gd name="T96" fmla="*/ 219907 w 103"/>
              <a:gd name="T97" fmla="*/ 139248 h 116"/>
              <a:gd name="T98" fmla="*/ 240129 w 103"/>
              <a:gd name="T99" fmla="*/ 146844 h 116"/>
              <a:gd name="T100" fmla="*/ 166826 w 103"/>
              <a:gd name="T101" fmla="*/ 237988 h 116"/>
              <a:gd name="T102" fmla="*/ 166826 w 103"/>
              <a:gd name="T103" fmla="*/ 237988 h 116"/>
              <a:gd name="T104" fmla="*/ 166826 w 103"/>
              <a:gd name="T105" fmla="*/ 237988 h 116"/>
              <a:gd name="T106" fmla="*/ 128911 w 103"/>
              <a:gd name="T107" fmla="*/ 275965 h 116"/>
              <a:gd name="T108" fmla="*/ 55609 w 103"/>
              <a:gd name="T109" fmla="*/ 275965 h 116"/>
              <a:gd name="T110" fmla="*/ 20221 w 103"/>
              <a:gd name="T111" fmla="*/ 220265 h 116"/>
              <a:gd name="T112" fmla="*/ 20221 w 103"/>
              <a:gd name="T113" fmla="*/ 91144 h 116"/>
              <a:gd name="T114" fmla="*/ 20221 w 103"/>
              <a:gd name="T115" fmla="*/ 73422 h 11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3" h="116">
                <a:moveTo>
                  <a:pt x="0" y="29"/>
                </a:moveTo>
                <a:cubicBezTo>
                  <a:pt x="0" y="87"/>
                  <a:pt x="0" y="87"/>
                  <a:pt x="0" y="87"/>
                </a:cubicBezTo>
                <a:cubicBezTo>
                  <a:pt x="0" y="101"/>
                  <a:pt x="0" y="116"/>
                  <a:pt x="22" y="116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8" y="116"/>
                  <a:pt x="72" y="107"/>
                  <a:pt x="73" y="97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3" y="60"/>
                  <a:pt x="102" y="56"/>
                  <a:pt x="100" y="53"/>
                </a:cubicBezTo>
                <a:cubicBezTo>
                  <a:pt x="99" y="52"/>
                  <a:pt x="94" y="48"/>
                  <a:pt x="87" y="48"/>
                </a:cubicBezTo>
                <a:cubicBezTo>
                  <a:pt x="84" y="48"/>
                  <a:pt x="80" y="49"/>
                  <a:pt x="75" y="53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0"/>
                  <a:pt x="62" y="7"/>
                  <a:pt x="58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29" y="3"/>
                  <a:pt x="29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8" y="7"/>
                  <a:pt x="15" y="10"/>
                  <a:pt x="15" y="14"/>
                </a:cubicBezTo>
                <a:cubicBezTo>
                  <a:pt x="15" y="22"/>
                  <a:pt x="15" y="22"/>
                  <a:pt x="15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5"/>
                  <a:pt x="0" y="29"/>
                </a:cubicBezTo>
                <a:close/>
                <a:moveTo>
                  <a:pt x="8" y="29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58"/>
                  <a:pt x="15" y="58"/>
                  <a:pt x="15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14"/>
                  <a:pt x="22" y="14"/>
                  <a:pt x="22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58"/>
                  <a:pt x="29" y="58"/>
                  <a:pt x="29" y="58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7"/>
                  <a:pt x="37" y="7"/>
                  <a:pt x="37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58"/>
                  <a:pt x="44" y="58"/>
                  <a:pt x="44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14"/>
                  <a:pt x="51" y="14"/>
                  <a:pt x="51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73"/>
                  <a:pt x="58" y="73"/>
                  <a:pt x="58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73" y="65"/>
                  <a:pt x="80" y="58"/>
                </a:cubicBezTo>
                <a:cubicBezTo>
                  <a:pt x="83" y="56"/>
                  <a:pt x="85" y="55"/>
                  <a:pt x="87" y="55"/>
                </a:cubicBezTo>
                <a:cubicBezTo>
                  <a:pt x="92" y="55"/>
                  <a:pt x="95" y="58"/>
                  <a:pt x="95" y="58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5" y="104"/>
                  <a:pt x="63" y="109"/>
                  <a:pt x="51" y="109"/>
                </a:cubicBezTo>
                <a:cubicBezTo>
                  <a:pt x="37" y="109"/>
                  <a:pt x="37" y="109"/>
                  <a:pt x="22" y="109"/>
                </a:cubicBezTo>
                <a:cubicBezTo>
                  <a:pt x="8" y="109"/>
                  <a:pt x="8" y="102"/>
                  <a:pt x="8" y="87"/>
                </a:cubicBezTo>
                <a:cubicBezTo>
                  <a:pt x="8" y="76"/>
                  <a:pt x="8" y="49"/>
                  <a:pt x="8" y="36"/>
                </a:cubicBezTo>
                <a:lnTo>
                  <a:pt x="8" y="2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lIns="91382" tIns="45688" rIns="91382" bIns="45688"/>
          <a:lstStyle/>
          <a:p>
            <a:endParaRPr lang="en-US" dirty="0"/>
          </a:p>
        </p:txBody>
      </p:sp>
      <p:cxnSp>
        <p:nvCxnSpPr>
          <p:cNvPr id="42" name="Straight Connector 18">
            <a:extLst>
              <a:ext uri="{FF2B5EF4-FFF2-40B4-BE49-F238E27FC236}">
                <a16:creationId xmlns="" xmlns:a16="http://schemas.microsoft.com/office/drawing/2014/main" id="{EBBA3FFB-29F9-0143-B881-A03E6E55B842}"/>
              </a:ext>
            </a:extLst>
          </p:cNvPr>
          <p:cNvCxnSpPr/>
          <p:nvPr/>
        </p:nvCxnSpPr>
        <p:spPr>
          <a:xfrm flipV="1">
            <a:off x="4828134" y="1868945"/>
            <a:ext cx="599315" cy="1410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8">
            <a:extLst>
              <a:ext uri="{FF2B5EF4-FFF2-40B4-BE49-F238E27FC236}">
                <a16:creationId xmlns="" xmlns:a16="http://schemas.microsoft.com/office/drawing/2014/main" id="{5B0027B1-08D6-F358-14D6-4544154F2141}"/>
              </a:ext>
            </a:extLst>
          </p:cNvPr>
          <p:cNvCxnSpPr>
            <a:cxnSpLocks/>
          </p:cNvCxnSpPr>
          <p:nvPr/>
        </p:nvCxnSpPr>
        <p:spPr>
          <a:xfrm flipH="1" flipV="1">
            <a:off x="2996011" y="2068195"/>
            <a:ext cx="641921" cy="83744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 w="lg" len="med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1326C448-E57E-1BC4-1F62-46E4E41FCA67}"/>
              </a:ext>
            </a:extLst>
          </p:cNvPr>
          <p:cNvGrpSpPr/>
          <p:nvPr/>
        </p:nvGrpSpPr>
        <p:grpSpPr>
          <a:xfrm>
            <a:off x="2950135" y="2422637"/>
            <a:ext cx="413124" cy="381038"/>
            <a:chOff x="3806774" y="3981959"/>
            <a:chExt cx="413124" cy="381038"/>
          </a:xfrm>
        </p:grpSpPr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3F04AE5C-2DE9-79D4-41D3-007EA84F5226}"/>
                </a:ext>
              </a:extLst>
            </p:cNvPr>
            <p:cNvSpPr/>
            <p:nvPr/>
          </p:nvSpPr>
          <p:spPr>
            <a:xfrm>
              <a:off x="3905324" y="406446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Freeform 27">
              <a:extLst>
                <a:ext uri="{FF2B5EF4-FFF2-40B4-BE49-F238E27FC236}">
                  <a16:creationId xmlns="" xmlns:a16="http://schemas.microsoft.com/office/drawing/2014/main" id="{628F7641-4B88-5474-49C6-A821519F17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6774" y="3981959"/>
              <a:ext cx="413124" cy="381038"/>
            </a:xfrm>
            <a:custGeom>
              <a:avLst/>
              <a:gdLst>
                <a:gd name="T0" fmla="*/ 360685 w 256"/>
                <a:gd name="T1" fmla="*/ 250205 h 256"/>
                <a:gd name="T2" fmla="*/ 346063 w 256"/>
                <a:gd name="T3" fmla="*/ 285948 h 256"/>
                <a:gd name="T4" fmla="*/ 359060 w 256"/>
                <a:gd name="T5" fmla="*/ 349312 h 256"/>
                <a:gd name="T6" fmla="*/ 349312 w 256"/>
                <a:gd name="T7" fmla="*/ 360685 h 256"/>
                <a:gd name="T8" fmla="*/ 285948 w 256"/>
                <a:gd name="T9" fmla="*/ 344438 h 256"/>
                <a:gd name="T10" fmla="*/ 246955 w 256"/>
                <a:gd name="T11" fmla="*/ 360685 h 256"/>
                <a:gd name="T12" fmla="*/ 250205 w 256"/>
                <a:gd name="T13" fmla="*/ 360685 h 256"/>
                <a:gd name="T14" fmla="*/ 212837 w 256"/>
                <a:gd name="T15" fmla="*/ 415925 h 256"/>
                <a:gd name="T16" fmla="*/ 203088 w 256"/>
                <a:gd name="T17" fmla="*/ 415925 h 256"/>
                <a:gd name="T18" fmla="*/ 165720 w 256"/>
                <a:gd name="T19" fmla="*/ 359060 h 256"/>
                <a:gd name="T20" fmla="*/ 128352 w 256"/>
                <a:gd name="T21" fmla="*/ 342813 h 256"/>
                <a:gd name="T22" fmla="*/ 129977 w 256"/>
                <a:gd name="T23" fmla="*/ 346063 h 256"/>
                <a:gd name="T24" fmla="*/ 64988 w 256"/>
                <a:gd name="T25" fmla="*/ 359060 h 256"/>
                <a:gd name="T26" fmla="*/ 56865 w 256"/>
                <a:gd name="T27" fmla="*/ 350937 h 256"/>
                <a:gd name="T28" fmla="*/ 71487 w 256"/>
                <a:gd name="T29" fmla="*/ 284324 h 256"/>
                <a:gd name="T30" fmla="*/ 56865 w 256"/>
                <a:gd name="T31" fmla="*/ 250205 h 256"/>
                <a:gd name="T32" fmla="*/ 0 w 256"/>
                <a:gd name="T33" fmla="*/ 212837 h 256"/>
                <a:gd name="T34" fmla="*/ 0 w 256"/>
                <a:gd name="T35" fmla="*/ 203088 h 256"/>
                <a:gd name="T36" fmla="*/ 56865 w 256"/>
                <a:gd name="T37" fmla="*/ 165720 h 256"/>
                <a:gd name="T38" fmla="*/ 71487 w 256"/>
                <a:gd name="T39" fmla="*/ 129977 h 256"/>
                <a:gd name="T40" fmla="*/ 55240 w 256"/>
                <a:gd name="T41" fmla="*/ 64988 h 256"/>
                <a:gd name="T42" fmla="*/ 64988 w 256"/>
                <a:gd name="T43" fmla="*/ 56865 h 256"/>
                <a:gd name="T44" fmla="*/ 129977 w 256"/>
                <a:gd name="T45" fmla="*/ 69862 h 256"/>
                <a:gd name="T46" fmla="*/ 165720 w 256"/>
                <a:gd name="T47" fmla="*/ 55240 h 256"/>
                <a:gd name="T48" fmla="*/ 203088 w 256"/>
                <a:gd name="T49" fmla="*/ 0 h 256"/>
                <a:gd name="T50" fmla="*/ 212837 w 256"/>
                <a:gd name="T51" fmla="*/ 0 h 256"/>
                <a:gd name="T52" fmla="*/ 250205 w 256"/>
                <a:gd name="T53" fmla="*/ 55240 h 256"/>
                <a:gd name="T54" fmla="*/ 285948 w 256"/>
                <a:gd name="T55" fmla="*/ 69862 h 256"/>
                <a:gd name="T56" fmla="*/ 350937 w 256"/>
                <a:gd name="T57" fmla="*/ 55240 h 256"/>
                <a:gd name="T58" fmla="*/ 360685 w 256"/>
                <a:gd name="T59" fmla="*/ 64988 h 256"/>
                <a:gd name="T60" fmla="*/ 346063 w 256"/>
                <a:gd name="T61" fmla="*/ 129977 h 256"/>
                <a:gd name="T62" fmla="*/ 360685 w 256"/>
                <a:gd name="T63" fmla="*/ 165720 h 256"/>
                <a:gd name="T64" fmla="*/ 415925 w 256"/>
                <a:gd name="T65" fmla="*/ 203088 h 256"/>
                <a:gd name="T66" fmla="*/ 415925 w 256"/>
                <a:gd name="T67" fmla="*/ 212837 h 256"/>
                <a:gd name="T68" fmla="*/ 360685 w 256"/>
                <a:gd name="T69" fmla="*/ 250205 h 256"/>
                <a:gd name="T70" fmla="*/ 207963 w 256"/>
                <a:gd name="T71" fmla="*/ 90984 h 256"/>
                <a:gd name="T72" fmla="*/ 90984 w 256"/>
                <a:gd name="T73" fmla="*/ 207963 h 256"/>
                <a:gd name="T74" fmla="*/ 207963 w 256"/>
                <a:gd name="T75" fmla="*/ 324941 h 256"/>
                <a:gd name="T76" fmla="*/ 324941 w 256"/>
                <a:gd name="T77" fmla="*/ 207963 h 256"/>
                <a:gd name="T78" fmla="*/ 207963 w 256"/>
                <a:gd name="T79" fmla="*/ 90984 h 256"/>
                <a:gd name="T80" fmla="*/ 207963 w 256"/>
                <a:gd name="T81" fmla="*/ 285948 h 256"/>
                <a:gd name="T82" fmla="*/ 129977 w 256"/>
                <a:gd name="T83" fmla="*/ 207963 h 256"/>
                <a:gd name="T84" fmla="*/ 207963 w 256"/>
                <a:gd name="T85" fmla="*/ 129977 h 256"/>
                <a:gd name="T86" fmla="*/ 285948 w 256"/>
                <a:gd name="T87" fmla="*/ 207963 h 256"/>
                <a:gd name="T88" fmla="*/ 207963 w 256"/>
                <a:gd name="T89" fmla="*/ 285948 h 256"/>
                <a:gd name="T90" fmla="*/ 207963 w 256"/>
                <a:gd name="T91" fmla="*/ 168970 h 256"/>
                <a:gd name="T92" fmla="*/ 168970 w 256"/>
                <a:gd name="T93" fmla="*/ 207963 h 256"/>
                <a:gd name="T94" fmla="*/ 207963 w 256"/>
                <a:gd name="T95" fmla="*/ 246955 h 256"/>
                <a:gd name="T96" fmla="*/ 246955 w 256"/>
                <a:gd name="T97" fmla="*/ 207963 h 256"/>
                <a:gd name="T98" fmla="*/ 207963 w 256"/>
                <a:gd name="T99" fmla="*/ 168970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6" h="256">
                  <a:moveTo>
                    <a:pt x="222" y="154"/>
                  </a:moveTo>
                  <a:cubicBezTo>
                    <a:pt x="220" y="162"/>
                    <a:pt x="217" y="169"/>
                    <a:pt x="213" y="176"/>
                  </a:cubicBezTo>
                  <a:cubicBezTo>
                    <a:pt x="213" y="177"/>
                    <a:pt x="234" y="203"/>
                    <a:pt x="221" y="215"/>
                  </a:cubicBezTo>
                  <a:cubicBezTo>
                    <a:pt x="215" y="222"/>
                    <a:pt x="215" y="222"/>
                    <a:pt x="215" y="222"/>
                  </a:cubicBezTo>
                  <a:cubicBezTo>
                    <a:pt x="205" y="231"/>
                    <a:pt x="182" y="216"/>
                    <a:pt x="176" y="212"/>
                  </a:cubicBezTo>
                  <a:cubicBezTo>
                    <a:pt x="169" y="217"/>
                    <a:pt x="161" y="220"/>
                    <a:pt x="152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4" y="222"/>
                    <a:pt x="150" y="256"/>
                    <a:pt x="131" y="256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11" y="256"/>
                    <a:pt x="103" y="227"/>
                    <a:pt x="102" y="221"/>
                  </a:cubicBezTo>
                  <a:cubicBezTo>
                    <a:pt x="94" y="219"/>
                    <a:pt x="86" y="216"/>
                    <a:pt x="79" y="211"/>
                  </a:cubicBezTo>
                  <a:cubicBezTo>
                    <a:pt x="80" y="213"/>
                    <a:pt x="80" y="213"/>
                    <a:pt x="80" y="213"/>
                  </a:cubicBezTo>
                  <a:cubicBezTo>
                    <a:pt x="80" y="213"/>
                    <a:pt x="53" y="234"/>
                    <a:pt x="40" y="221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25" y="206"/>
                    <a:pt x="41" y="180"/>
                    <a:pt x="44" y="175"/>
                  </a:cubicBezTo>
                  <a:cubicBezTo>
                    <a:pt x="40" y="169"/>
                    <a:pt x="37" y="162"/>
                    <a:pt x="35" y="154"/>
                  </a:cubicBezTo>
                  <a:cubicBezTo>
                    <a:pt x="29" y="153"/>
                    <a:pt x="0" y="145"/>
                    <a:pt x="0" y="13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08"/>
                    <a:pt x="28" y="103"/>
                    <a:pt x="35" y="102"/>
                  </a:cubicBezTo>
                  <a:cubicBezTo>
                    <a:pt x="37" y="94"/>
                    <a:pt x="40" y="87"/>
                    <a:pt x="44" y="80"/>
                  </a:cubicBezTo>
                  <a:cubicBezTo>
                    <a:pt x="41" y="76"/>
                    <a:pt x="24" y="50"/>
                    <a:pt x="34" y="4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51" y="23"/>
                    <a:pt x="75" y="39"/>
                    <a:pt x="80" y="43"/>
                  </a:cubicBezTo>
                  <a:cubicBezTo>
                    <a:pt x="87" y="39"/>
                    <a:pt x="94" y="36"/>
                    <a:pt x="102" y="34"/>
                  </a:cubicBezTo>
                  <a:cubicBezTo>
                    <a:pt x="104" y="27"/>
                    <a:pt x="112" y="0"/>
                    <a:pt x="12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7" y="0"/>
                    <a:pt x="153" y="26"/>
                    <a:pt x="154" y="34"/>
                  </a:cubicBezTo>
                  <a:cubicBezTo>
                    <a:pt x="162" y="36"/>
                    <a:pt x="169" y="39"/>
                    <a:pt x="176" y="43"/>
                  </a:cubicBezTo>
                  <a:cubicBezTo>
                    <a:pt x="182" y="39"/>
                    <a:pt x="206" y="24"/>
                    <a:pt x="216" y="34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33" y="51"/>
                    <a:pt x="217" y="74"/>
                    <a:pt x="213" y="80"/>
                  </a:cubicBezTo>
                  <a:cubicBezTo>
                    <a:pt x="217" y="87"/>
                    <a:pt x="220" y="94"/>
                    <a:pt x="222" y="102"/>
                  </a:cubicBezTo>
                  <a:cubicBezTo>
                    <a:pt x="224" y="102"/>
                    <a:pt x="256" y="107"/>
                    <a:pt x="256" y="125"/>
                  </a:cubicBezTo>
                  <a:cubicBezTo>
                    <a:pt x="256" y="131"/>
                    <a:pt x="256" y="131"/>
                    <a:pt x="256" y="131"/>
                  </a:cubicBezTo>
                  <a:cubicBezTo>
                    <a:pt x="256" y="144"/>
                    <a:pt x="229" y="152"/>
                    <a:pt x="222" y="154"/>
                  </a:cubicBezTo>
                  <a:moveTo>
                    <a:pt x="128" y="56"/>
                  </a:moveTo>
                  <a:cubicBezTo>
                    <a:pt x="88" y="56"/>
                    <a:pt x="56" y="88"/>
                    <a:pt x="56" y="128"/>
                  </a:cubicBezTo>
                  <a:cubicBezTo>
                    <a:pt x="56" y="168"/>
                    <a:pt x="88" y="200"/>
                    <a:pt x="128" y="200"/>
                  </a:cubicBezTo>
                  <a:cubicBezTo>
                    <a:pt x="168" y="200"/>
                    <a:pt x="200" y="168"/>
                    <a:pt x="200" y="128"/>
                  </a:cubicBezTo>
                  <a:cubicBezTo>
                    <a:pt x="200" y="88"/>
                    <a:pt x="168" y="56"/>
                    <a:pt x="128" y="56"/>
                  </a:cubicBezTo>
                  <a:moveTo>
                    <a:pt x="128" y="176"/>
                  </a:moveTo>
                  <a:cubicBezTo>
                    <a:pt x="101" y="176"/>
                    <a:pt x="80" y="155"/>
                    <a:pt x="80" y="128"/>
                  </a:cubicBezTo>
                  <a:cubicBezTo>
                    <a:pt x="80" y="101"/>
                    <a:pt x="101" y="80"/>
                    <a:pt x="128" y="80"/>
                  </a:cubicBezTo>
                  <a:cubicBezTo>
                    <a:pt x="155" y="80"/>
                    <a:pt x="176" y="101"/>
                    <a:pt x="176" y="128"/>
                  </a:cubicBezTo>
                  <a:cubicBezTo>
                    <a:pt x="176" y="155"/>
                    <a:pt x="155" y="176"/>
                    <a:pt x="128" y="176"/>
                  </a:cubicBezTo>
                  <a:moveTo>
                    <a:pt x="128" y="104"/>
                  </a:moveTo>
                  <a:cubicBezTo>
                    <a:pt x="115" y="104"/>
                    <a:pt x="104" y="115"/>
                    <a:pt x="104" y="128"/>
                  </a:cubicBezTo>
                  <a:cubicBezTo>
                    <a:pt x="104" y="141"/>
                    <a:pt x="115" y="152"/>
                    <a:pt x="128" y="152"/>
                  </a:cubicBezTo>
                  <a:cubicBezTo>
                    <a:pt x="141" y="152"/>
                    <a:pt x="152" y="141"/>
                    <a:pt x="152" y="128"/>
                  </a:cubicBezTo>
                  <a:cubicBezTo>
                    <a:pt x="152" y="115"/>
                    <a:pt x="141" y="104"/>
                    <a:pt x="128" y="104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lIns="91382" tIns="45688" rIns="91382" bIns="45688"/>
            <a:lstStyle/>
            <a:p>
              <a:pPr defTabSz="914309">
                <a:defRPr/>
              </a:pPr>
              <a:endParaRPr lang="en-US" sz="1900" dirty="0">
                <a:solidFill>
                  <a:srgbClr val="3C3C3C"/>
                </a:solidFill>
                <a:latin typeface="Open Sans"/>
              </a:endParaRPr>
            </a:p>
          </p:txBody>
        </p:sp>
      </p:grpSp>
      <p:sp>
        <p:nvSpPr>
          <p:cNvPr id="55" name="Freeform 27">
            <a:extLst>
              <a:ext uri="{FF2B5EF4-FFF2-40B4-BE49-F238E27FC236}">
                <a16:creationId xmlns="" xmlns:a16="http://schemas.microsoft.com/office/drawing/2014/main" id="{93D04890-2D08-4BF8-8EAC-8767AE8047D4}"/>
              </a:ext>
            </a:extLst>
          </p:cNvPr>
          <p:cNvSpPr>
            <a:spLocks noEditPoints="1"/>
          </p:cNvSpPr>
          <p:nvPr/>
        </p:nvSpPr>
        <p:spPr bwMode="auto">
          <a:xfrm>
            <a:off x="3651090" y="3650080"/>
            <a:ext cx="732381" cy="699954"/>
          </a:xfrm>
          <a:custGeom>
            <a:avLst/>
            <a:gdLst>
              <a:gd name="T0" fmla="*/ 360685 w 256"/>
              <a:gd name="T1" fmla="*/ 250205 h 256"/>
              <a:gd name="T2" fmla="*/ 346063 w 256"/>
              <a:gd name="T3" fmla="*/ 285948 h 256"/>
              <a:gd name="T4" fmla="*/ 359060 w 256"/>
              <a:gd name="T5" fmla="*/ 349312 h 256"/>
              <a:gd name="T6" fmla="*/ 349312 w 256"/>
              <a:gd name="T7" fmla="*/ 360685 h 256"/>
              <a:gd name="T8" fmla="*/ 285948 w 256"/>
              <a:gd name="T9" fmla="*/ 344438 h 256"/>
              <a:gd name="T10" fmla="*/ 246955 w 256"/>
              <a:gd name="T11" fmla="*/ 360685 h 256"/>
              <a:gd name="T12" fmla="*/ 250205 w 256"/>
              <a:gd name="T13" fmla="*/ 360685 h 256"/>
              <a:gd name="T14" fmla="*/ 212837 w 256"/>
              <a:gd name="T15" fmla="*/ 415925 h 256"/>
              <a:gd name="T16" fmla="*/ 203088 w 256"/>
              <a:gd name="T17" fmla="*/ 415925 h 256"/>
              <a:gd name="T18" fmla="*/ 165720 w 256"/>
              <a:gd name="T19" fmla="*/ 359060 h 256"/>
              <a:gd name="T20" fmla="*/ 128352 w 256"/>
              <a:gd name="T21" fmla="*/ 342813 h 256"/>
              <a:gd name="T22" fmla="*/ 129977 w 256"/>
              <a:gd name="T23" fmla="*/ 346063 h 256"/>
              <a:gd name="T24" fmla="*/ 64988 w 256"/>
              <a:gd name="T25" fmla="*/ 359060 h 256"/>
              <a:gd name="T26" fmla="*/ 56865 w 256"/>
              <a:gd name="T27" fmla="*/ 350937 h 256"/>
              <a:gd name="T28" fmla="*/ 71487 w 256"/>
              <a:gd name="T29" fmla="*/ 284324 h 256"/>
              <a:gd name="T30" fmla="*/ 56865 w 256"/>
              <a:gd name="T31" fmla="*/ 250205 h 256"/>
              <a:gd name="T32" fmla="*/ 0 w 256"/>
              <a:gd name="T33" fmla="*/ 212837 h 256"/>
              <a:gd name="T34" fmla="*/ 0 w 256"/>
              <a:gd name="T35" fmla="*/ 203088 h 256"/>
              <a:gd name="T36" fmla="*/ 56865 w 256"/>
              <a:gd name="T37" fmla="*/ 165720 h 256"/>
              <a:gd name="T38" fmla="*/ 71487 w 256"/>
              <a:gd name="T39" fmla="*/ 129977 h 256"/>
              <a:gd name="T40" fmla="*/ 55240 w 256"/>
              <a:gd name="T41" fmla="*/ 64988 h 256"/>
              <a:gd name="T42" fmla="*/ 64988 w 256"/>
              <a:gd name="T43" fmla="*/ 56865 h 256"/>
              <a:gd name="T44" fmla="*/ 129977 w 256"/>
              <a:gd name="T45" fmla="*/ 69862 h 256"/>
              <a:gd name="T46" fmla="*/ 165720 w 256"/>
              <a:gd name="T47" fmla="*/ 55240 h 256"/>
              <a:gd name="T48" fmla="*/ 203088 w 256"/>
              <a:gd name="T49" fmla="*/ 0 h 256"/>
              <a:gd name="T50" fmla="*/ 212837 w 256"/>
              <a:gd name="T51" fmla="*/ 0 h 256"/>
              <a:gd name="T52" fmla="*/ 250205 w 256"/>
              <a:gd name="T53" fmla="*/ 55240 h 256"/>
              <a:gd name="T54" fmla="*/ 285948 w 256"/>
              <a:gd name="T55" fmla="*/ 69862 h 256"/>
              <a:gd name="T56" fmla="*/ 350937 w 256"/>
              <a:gd name="T57" fmla="*/ 55240 h 256"/>
              <a:gd name="T58" fmla="*/ 360685 w 256"/>
              <a:gd name="T59" fmla="*/ 64988 h 256"/>
              <a:gd name="T60" fmla="*/ 346063 w 256"/>
              <a:gd name="T61" fmla="*/ 129977 h 256"/>
              <a:gd name="T62" fmla="*/ 360685 w 256"/>
              <a:gd name="T63" fmla="*/ 165720 h 256"/>
              <a:gd name="T64" fmla="*/ 415925 w 256"/>
              <a:gd name="T65" fmla="*/ 203088 h 256"/>
              <a:gd name="T66" fmla="*/ 415925 w 256"/>
              <a:gd name="T67" fmla="*/ 212837 h 256"/>
              <a:gd name="T68" fmla="*/ 360685 w 256"/>
              <a:gd name="T69" fmla="*/ 250205 h 256"/>
              <a:gd name="T70" fmla="*/ 207963 w 256"/>
              <a:gd name="T71" fmla="*/ 90984 h 256"/>
              <a:gd name="T72" fmla="*/ 90984 w 256"/>
              <a:gd name="T73" fmla="*/ 207963 h 256"/>
              <a:gd name="T74" fmla="*/ 207963 w 256"/>
              <a:gd name="T75" fmla="*/ 324941 h 256"/>
              <a:gd name="T76" fmla="*/ 324941 w 256"/>
              <a:gd name="T77" fmla="*/ 207963 h 256"/>
              <a:gd name="T78" fmla="*/ 207963 w 256"/>
              <a:gd name="T79" fmla="*/ 90984 h 256"/>
              <a:gd name="T80" fmla="*/ 207963 w 256"/>
              <a:gd name="T81" fmla="*/ 285948 h 256"/>
              <a:gd name="T82" fmla="*/ 129977 w 256"/>
              <a:gd name="T83" fmla="*/ 207963 h 256"/>
              <a:gd name="T84" fmla="*/ 207963 w 256"/>
              <a:gd name="T85" fmla="*/ 129977 h 256"/>
              <a:gd name="T86" fmla="*/ 285948 w 256"/>
              <a:gd name="T87" fmla="*/ 207963 h 256"/>
              <a:gd name="T88" fmla="*/ 207963 w 256"/>
              <a:gd name="T89" fmla="*/ 285948 h 256"/>
              <a:gd name="T90" fmla="*/ 207963 w 256"/>
              <a:gd name="T91" fmla="*/ 168970 h 256"/>
              <a:gd name="T92" fmla="*/ 168970 w 256"/>
              <a:gd name="T93" fmla="*/ 207963 h 256"/>
              <a:gd name="T94" fmla="*/ 207963 w 256"/>
              <a:gd name="T95" fmla="*/ 246955 h 256"/>
              <a:gd name="T96" fmla="*/ 246955 w 256"/>
              <a:gd name="T97" fmla="*/ 207963 h 256"/>
              <a:gd name="T98" fmla="*/ 207963 w 256"/>
              <a:gd name="T99" fmla="*/ 168970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56">
                <a:moveTo>
                  <a:pt x="222" y="154"/>
                </a:moveTo>
                <a:cubicBezTo>
                  <a:pt x="220" y="162"/>
                  <a:pt x="217" y="169"/>
                  <a:pt x="213" y="176"/>
                </a:cubicBezTo>
                <a:cubicBezTo>
                  <a:pt x="213" y="177"/>
                  <a:pt x="234" y="203"/>
                  <a:pt x="221" y="215"/>
                </a:cubicBezTo>
                <a:cubicBezTo>
                  <a:pt x="215" y="222"/>
                  <a:pt x="215" y="222"/>
                  <a:pt x="215" y="222"/>
                </a:cubicBezTo>
                <a:cubicBezTo>
                  <a:pt x="205" y="231"/>
                  <a:pt x="182" y="216"/>
                  <a:pt x="176" y="212"/>
                </a:cubicBezTo>
                <a:cubicBezTo>
                  <a:pt x="169" y="217"/>
                  <a:pt x="161" y="220"/>
                  <a:pt x="152" y="222"/>
                </a:cubicBezTo>
                <a:cubicBezTo>
                  <a:pt x="154" y="222"/>
                  <a:pt x="154" y="222"/>
                  <a:pt x="154" y="222"/>
                </a:cubicBezTo>
                <a:cubicBezTo>
                  <a:pt x="154" y="222"/>
                  <a:pt x="150" y="256"/>
                  <a:pt x="131" y="256"/>
                </a:cubicBezTo>
                <a:cubicBezTo>
                  <a:pt x="125" y="256"/>
                  <a:pt x="125" y="256"/>
                  <a:pt x="125" y="256"/>
                </a:cubicBezTo>
                <a:cubicBezTo>
                  <a:pt x="111" y="256"/>
                  <a:pt x="103" y="227"/>
                  <a:pt x="102" y="221"/>
                </a:cubicBezTo>
                <a:cubicBezTo>
                  <a:pt x="94" y="219"/>
                  <a:pt x="86" y="216"/>
                  <a:pt x="79" y="211"/>
                </a:cubicBezTo>
                <a:cubicBezTo>
                  <a:pt x="80" y="213"/>
                  <a:pt x="80" y="213"/>
                  <a:pt x="80" y="213"/>
                </a:cubicBezTo>
                <a:cubicBezTo>
                  <a:pt x="80" y="213"/>
                  <a:pt x="53" y="234"/>
                  <a:pt x="40" y="221"/>
                </a:cubicBezTo>
                <a:cubicBezTo>
                  <a:pt x="35" y="216"/>
                  <a:pt x="35" y="216"/>
                  <a:pt x="35" y="216"/>
                </a:cubicBezTo>
                <a:cubicBezTo>
                  <a:pt x="25" y="206"/>
                  <a:pt x="41" y="180"/>
                  <a:pt x="44" y="175"/>
                </a:cubicBezTo>
                <a:cubicBezTo>
                  <a:pt x="40" y="169"/>
                  <a:pt x="37" y="162"/>
                  <a:pt x="35" y="154"/>
                </a:cubicBezTo>
                <a:cubicBezTo>
                  <a:pt x="29" y="153"/>
                  <a:pt x="0" y="145"/>
                  <a:pt x="0" y="131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08"/>
                  <a:pt x="28" y="103"/>
                  <a:pt x="35" y="102"/>
                </a:cubicBezTo>
                <a:cubicBezTo>
                  <a:pt x="37" y="94"/>
                  <a:pt x="40" y="87"/>
                  <a:pt x="44" y="80"/>
                </a:cubicBezTo>
                <a:cubicBezTo>
                  <a:pt x="41" y="76"/>
                  <a:pt x="24" y="50"/>
                  <a:pt x="34" y="40"/>
                </a:cubicBezTo>
                <a:cubicBezTo>
                  <a:pt x="40" y="35"/>
                  <a:pt x="40" y="35"/>
                  <a:pt x="40" y="35"/>
                </a:cubicBezTo>
                <a:cubicBezTo>
                  <a:pt x="51" y="23"/>
                  <a:pt x="75" y="39"/>
                  <a:pt x="80" y="43"/>
                </a:cubicBezTo>
                <a:cubicBezTo>
                  <a:pt x="87" y="39"/>
                  <a:pt x="94" y="36"/>
                  <a:pt x="102" y="34"/>
                </a:cubicBezTo>
                <a:cubicBezTo>
                  <a:pt x="104" y="27"/>
                  <a:pt x="112" y="0"/>
                  <a:pt x="12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47" y="0"/>
                  <a:pt x="153" y="26"/>
                  <a:pt x="154" y="34"/>
                </a:cubicBezTo>
                <a:cubicBezTo>
                  <a:pt x="162" y="36"/>
                  <a:pt x="169" y="39"/>
                  <a:pt x="176" y="43"/>
                </a:cubicBezTo>
                <a:cubicBezTo>
                  <a:pt x="182" y="39"/>
                  <a:pt x="206" y="24"/>
                  <a:pt x="216" y="34"/>
                </a:cubicBezTo>
                <a:cubicBezTo>
                  <a:pt x="222" y="40"/>
                  <a:pt x="222" y="40"/>
                  <a:pt x="222" y="40"/>
                </a:cubicBezTo>
                <a:cubicBezTo>
                  <a:pt x="233" y="51"/>
                  <a:pt x="217" y="74"/>
                  <a:pt x="213" y="80"/>
                </a:cubicBezTo>
                <a:cubicBezTo>
                  <a:pt x="217" y="87"/>
                  <a:pt x="220" y="94"/>
                  <a:pt x="222" y="102"/>
                </a:cubicBezTo>
                <a:cubicBezTo>
                  <a:pt x="224" y="102"/>
                  <a:pt x="256" y="107"/>
                  <a:pt x="256" y="125"/>
                </a:cubicBezTo>
                <a:cubicBezTo>
                  <a:pt x="256" y="131"/>
                  <a:pt x="256" y="131"/>
                  <a:pt x="256" y="131"/>
                </a:cubicBezTo>
                <a:cubicBezTo>
                  <a:pt x="256" y="144"/>
                  <a:pt x="229" y="152"/>
                  <a:pt x="222" y="154"/>
                </a:cubicBezTo>
                <a:moveTo>
                  <a:pt x="128" y="56"/>
                </a:moveTo>
                <a:cubicBezTo>
                  <a:pt x="88" y="56"/>
                  <a:pt x="56" y="88"/>
                  <a:pt x="56" y="128"/>
                </a:cubicBezTo>
                <a:cubicBezTo>
                  <a:pt x="56" y="168"/>
                  <a:pt x="88" y="200"/>
                  <a:pt x="128" y="200"/>
                </a:cubicBezTo>
                <a:cubicBezTo>
                  <a:pt x="168" y="200"/>
                  <a:pt x="200" y="168"/>
                  <a:pt x="200" y="128"/>
                </a:cubicBezTo>
                <a:cubicBezTo>
                  <a:pt x="200" y="88"/>
                  <a:pt x="168" y="56"/>
                  <a:pt x="128" y="56"/>
                </a:cubicBezTo>
                <a:moveTo>
                  <a:pt x="128" y="176"/>
                </a:moveTo>
                <a:cubicBezTo>
                  <a:pt x="101" y="176"/>
                  <a:pt x="80" y="155"/>
                  <a:pt x="80" y="128"/>
                </a:cubicBezTo>
                <a:cubicBezTo>
                  <a:pt x="80" y="101"/>
                  <a:pt x="101" y="80"/>
                  <a:pt x="128" y="80"/>
                </a:cubicBezTo>
                <a:cubicBezTo>
                  <a:pt x="155" y="80"/>
                  <a:pt x="176" y="101"/>
                  <a:pt x="176" y="128"/>
                </a:cubicBezTo>
                <a:cubicBezTo>
                  <a:pt x="176" y="155"/>
                  <a:pt x="155" y="176"/>
                  <a:pt x="128" y="176"/>
                </a:cubicBezTo>
                <a:moveTo>
                  <a:pt x="128" y="104"/>
                </a:moveTo>
                <a:cubicBezTo>
                  <a:pt x="115" y="104"/>
                  <a:pt x="104" y="115"/>
                  <a:pt x="104" y="128"/>
                </a:cubicBezTo>
                <a:cubicBezTo>
                  <a:pt x="104" y="141"/>
                  <a:pt x="115" y="152"/>
                  <a:pt x="128" y="152"/>
                </a:cubicBezTo>
                <a:cubicBezTo>
                  <a:pt x="141" y="152"/>
                  <a:pt x="152" y="141"/>
                  <a:pt x="152" y="128"/>
                </a:cubicBezTo>
                <a:cubicBezTo>
                  <a:pt x="152" y="115"/>
                  <a:pt x="141" y="104"/>
                  <a:pt x="128" y="104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382" tIns="45688" rIns="91382" bIns="45688"/>
          <a:lstStyle/>
          <a:p>
            <a:pPr defTabSz="914309">
              <a:defRPr/>
            </a:pPr>
            <a:endParaRPr lang="en-US" sz="1900" dirty="0">
              <a:solidFill>
                <a:srgbClr val="3C3C3C"/>
              </a:solidFill>
              <a:latin typeface="Open Sans"/>
            </a:endParaRPr>
          </a:p>
        </p:txBody>
      </p:sp>
      <p:cxnSp>
        <p:nvCxnSpPr>
          <p:cNvPr id="56" name="Соединительная линия уступом 3">
            <a:extLst>
              <a:ext uri="{FF2B5EF4-FFF2-40B4-BE49-F238E27FC236}">
                <a16:creationId xmlns="" xmlns:a16="http://schemas.microsoft.com/office/drawing/2014/main" id="{48BCD193-BF3D-D547-E1FA-5FC2718D79CF}"/>
              </a:ext>
            </a:extLst>
          </p:cNvPr>
          <p:cNvCxnSpPr>
            <a:cxnSpLocks/>
          </p:cNvCxnSpPr>
          <p:nvPr/>
        </p:nvCxnSpPr>
        <p:spPr>
          <a:xfrm rot="5400000">
            <a:off x="2780288" y="5114315"/>
            <a:ext cx="724497" cy="7018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6">
            <a:extLst>
              <a:ext uri="{FF2B5EF4-FFF2-40B4-BE49-F238E27FC236}">
                <a16:creationId xmlns="" xmlns:a16="http://schemas.microsoft.com/office/drawing/2014/main" id="{F1650CB5-1F88-CAD5-02A0-DA74109080E6}"/>
              </a:ext>
            </a:extLst>
          </p:cNvPr>
          <p:cNvSpPr txBox="1">
            <a:spLocks/>
          </p:cNvSpPr>
          <p:nvPr/>
        </p:nvSpPr>
        <p:spPr>
          <a:xfrm>
            <a:off x="1304197" y="5850502"/>
            <a:ext cx="2350755" cy="861648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 w="25400">
            <a:solidFill>
              <a:srgbClr val="0070C0"/>
            </a:solidFill>
          </a:ln>
        </p:spPr>
        <p:txBody>
          <a:bodyPr lIns="792000" tIns="0" rIns="0" bIns="0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09">
              <a:lnSpc>
                <a:spcPct val="85000"/>
              </a:lnSpc>
              <a:defRPr/>
            </a:pPr>
            <a:r>
              <a:rPr lang="ru-RU" sz="1800" dirty="0">
                <a:solidFill>
                  <a:schemeClr val="bg1"/>
                </a:solidFill>
                <a:latin typeface="+mn-lt"/>
              </a:rPr>
              <a:t>Сведения </a:t>
            </a:r>
            <a:br>
              <a:rPr lang="ru-RU" sz="1800" dirty="0">
                <a:solidFill>
                  <a:schemeClr val="bg1"/>
                </a:solidFill>
                <a:latin typeface="+mn-lt"/>
              </a:rPr>
            </a:br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о </a:t>
            </a:r>
            <a:r>
              <a:rPr lang="ru-RU" sz="1800" dirty="0">
                <a:solidFill>
                  <a:schemeClr val="bg1"/>
                </a:solidFill>
                <a:latin typeface="+mn-lt"/>
              </a:rPr>
              <a:t>назначении</a:t>
            </a:r>
            <a:br>
              <a:rPr lang="ru-RU" sz="1800" dirty="0">
                <a:solidFill>
                  <a:schemeClr val="bg1"/>
                </a:solidFill>
                <a:latin typeface="+mn-lt"/>
              </a:rPr>
            </a:br>
            <a:r>
              <a:rPr lang="ru-RU" sz="1800" dirty="0">
                <a:solidFill>
                  <a:schemeClr val="bg1"/>
                </a:solidFill>
                <a:latin typeface="+mn-lt"/>
              </a:rPr>
              <a:t>пенсии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="" xmlns:a16="http://schemas.microsoft.com/office/drawing/2014/main" id="{41CAF9B4-AF9E-3EEF-5743-530B3FD5B293}"/>
              </a:ext>
            </a:extLst>
          </p:cNvPr>
          <p:cNvGrpSpPr/>
          <p:nvPr/>
        </p:nvGrpSpPr>
        <p:grpSpPr>
          <a:xfrm>
            <a:off x="1410520" y="5961286"/>
            <a:ext cx="657930" cy="625001"/>
            <a:chOff x="5109135" y="4777183"/>
            <a:chExt cx="1322807" cy="1322807"/>
          </a:xfrm>
        </p:grpSpPr>
        <p:pic>
          <p:nvPicPr>
            <p:cNvPr id="61" name="Рисунок 64" descr="06F57334DC8E22FA784774D6E5524D2B97B1C11018EBDF5D3347F8C8C63575E4.png">
              <a:extLst>
                <a:ext uri="{FF2B5EF4-FFF2-40B4-BE49-F238E27FC236}">
                  <a16:creationId xmlns="" xmlns:a16="http://schemas.microsoft.com/office/drawing/2014/main" id="{D5C0AD86-E132-0341-3DF5-E00D198A3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443" t="8620" r="11366" b="8682"/>
            <a:stretch/>
          </p:blipFill>
          <p:spPr bwMode="auto">
            <a:xfrm>
              <a:off x="5200031" y="4837310"/>
              <a:ext cx="1141013" cy="120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Скругленный прямоугольник 141">
              <a:extLst>
                <a:ext uri="{FF2B5EF4-FFF2-40B4-BE49-F238E27FC236}">
                  <a16:creationId xmlns="" xmlns:a16="http://schemas.microsoft.com/office/drawing/2014/main" id="{EEE491D3-6760-93B6-44DE-83BDF63B72A0}"/>
                </a:ext>
              </a:extLst>
            </p:cNvPr>
            <p:cNvSpPr/>
            <p:nvPr/>
          </p:nvSpPr>
          <p:spPr>
            <a:xfrm>
              <a:off x="5109135" y="4777183"/>
              <a:ext cx="1322807" cy="1322807"/>
            </a:xfrm>
            <a:prstGeom prst="roundRect">
              <a:avLst>
                <a:gd name="adj" fmla="val 25792"/>
              </a:avLst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ru-RU" sz="1900">
                <a:solidFill>
                  <a:srgbClr val="FFFFFF"/>
                </a:solidFill>
                <a:latin typeface="Open Sans"/>
              </a:endParaRPr>
            </a:p>
          </p:txBody>
        </p:sp>
      </p:grpSp>
      <p:sp>
        <p:nvSpPr>
          <p:cNvPr id="64" name="Title 6">
            <a:extLst>
              <a:ext uri="{FF2B5EF4-FFF2-40B4-BE49-F238E27FC236}">
                <a16:creationId xmlns="" xmlns:a16="http://schemas.microsoft.com/office/drawing/2014/main" id="{50E96D53-FA23-F01A-5394-D63890EC6418}"/>
              </a:ext>
            </a:extLst>
          </p:cNvPr>
          <p:cNvSpPr txBox="1">
            <a:spLocks/>
          </p:cNvSpPr>
          <p:nvPr/>
        </p:nvSpPr>
        <p:spPr>
          <a:xfrm>
            <a:off x="2729014" y="4331684"/>
            <a:ext cx="2690038" cy="985142"/>
          </a:xfrm>
          <a:prstGeom prst="rect">
            <a:avLst/>
          </a:prstGeom>
        </p:spPr>
        <p:txBody>
          <a:bodyPr lIns="91382" tIns="45688" rIns="91382" bIns="45688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>
              <a:lnSpc>
                <a:spcPct val="80000"/>
              </a:lnSpc>
              <a:defRPr/>
            </a:pPr>
            <a:r>
              <a:rPr lang="ru-RU" sz="2300" dirty="0">
                <a:solidFill>
                  <a:srgbClr val="FF0000"/>
                </a:solidFill>
                <a:latin typeface="Bebas Neue Bold" panose="020B0606020202050201" pitchFamily="34" charset="-52"/>
              </a:rPr>
              <a:t>Автоматическое назначение пенсии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52BB8150-9760-0E44-CFDB-3D6BF87CF692}"/>
              </a:ext>
            </a:extLst>
          </p:cNvPr>
          <p:cNvGrpSpPr/>
          <p:nvPr/>
        </p:nvGrpSpPr>
        <p:grpSpPr>
          <a:xfrm>
            <a:off x="2930061" y="5284371"/>
            <a:ext cx="413124" cy="381038"/>
            <a:chOff x="4780562" y="4956573"/>
            <a:chExt cx="413124" cy="381038"/>
          </a:xfrm>
        </p:grpSpPr>
        <p:sp>
          <p:nvSpPr>
            <p:cNvPr id="58" name="Овал 57">
              <a:extLst>
                <a:ext uri="{FF2B5EF4-FFF2-40B4-BE49-F238E27FC236}">
                  <a16:creationId xmlns="" xmlns:a16="http://schemas.microsoft.com/office/drawing/2014/main" id="{A1059876-8638-598A-C49E-1A1C7BA2C1ED}"/>
                </a:ext>
              </a:extLst>
            </p:cNvPr>
            <p:cNvSpPr/>
            <p:nvPr/>
          </p:nvSpPr>
          <p:spPr>
            <a:xfrm>
              <a:off x="4876279" y="503908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Freeform 27">
              <a:extLst>
                <a:ext uri="{FF2B5EF4-FFF2-40B4-BE49-F238E27FC236}">
                  <a16:creationId xmlns="" xmlns:a16="http://schemas.microsoft.com/office/drawing/2014/main" id="{A165CE33-EA7E-D3E6-D674-902E935D7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562" y="4956573"/>
              <a:ext cx="413124" cy="381038"/>
            </a:xfrm>
            <a:custGeom>
              <a:avLst/>
              <a:gdLst>
                <a:gd name="T0" fmla="*/ 360685 w 256"/>
                <a:gd name="T1" fmla="*/ 250205 h 256"/>
                <a:gd name="T2" fmla="*/ 346063 w 256"/>
                <a:gd name="T3" fmla="*/ 285948 h 256"/>
                <a:gd name="T4" fmla="*/ 359060 w 256"/>
                <a:gd name="T5" fmla="*/ 349312 h 256"/>
                <a:gd name="T6" fmla="*/ 349312 w 256"/>
                <a:gd name="T7" fmla="*/ 360685 h 256"/>
                <a:gd name="T8" fmla="*/ 285948 w 256"/>
                <a:gd name="T9" fmla="*/ 344438 h 256"/>
                <a:gd name="T10" fmla="*/ 246955 w 256"/>
                <a:gd name="T11" fmla="*/ 360685 h 256"/>
                <a:gd name="T12" fmla="*/ 250205 w 256"/>
                <a:gd name="T13" fmla="*/ 360685 h 256"/>
                <a:gd name="T14" fmla="*/ 212837 w 256"/>
                <a:gd name="T15" fmla="*/ 415925 h 256"/>
                <a:gd name="T16" fmla="*/ 203088 w 256"/>
                <a:gd name="T17" fmla="*/ 415925 h 256"/>
                <a:gd name="T18" fmla="*/ 165720 w 256"/>
                <a:gd name="T19" fmla="*/ 359060 h 256"/>
                <a:gd name="T20" fmla="*/ 128352 w 256"/>
                <a:gd name="T21" fmla="*/ 342813 h 256"/>
                <a:gd name="T22" fmla="*/ 129977 w 256"/>
                <a:gd name="T23" fmla="*/ 346063 h 256"/>
                <a:gd name="T24" fmla="*/ 64988 w 256"/>
                <a:gd name="T25" fmla="*/ 359060 h 256"/>
                <a:gd name="T26" fmla="*/ 56865 w 256"/>
                <a:gd name="T27" fmla="*/ 350937 h 256"/>
                <a:gd name="T28" fmla="*/ 71487 w 256"/>
                <a:gd name="T29" fmla="*/ 284324 h 256"/>
                <a:gd name="T30" fmla="*/ 56865 w 256"/>
                <a:gd name="T31" fmla="*/ 250205 h 256"/>
                <a:gd name="T32" fmla="*/ 0 w 256"/>
                <a:gd name="T33" fmla="*/ 212837 h 256"/>
                <a:gd name="T34" fmla="*/ 0 w 256"/>
                <a:gd name="T35" fmla="*/ 203088 h 256"/>
                <a:gd name="T36" fmla="*/ 56865 w 256"/>
                <a:gd name="T37" fmla="*/ 165720 h 256"/>
                <a:gd name="T38" fmla="*/ 71487 w 256"/>
                <a:gd name="T39" fmla="*/ 129977 h 256"/>
                <a:gd name="T40" fmla="*/ 55240 w 256"/>
                <a:gd name="T41" fmla="*/ 64988 h 256"/>
                <a:gd name="T42" fmla="*/ 64988 w 256"/>
                <a:gd name="T43" fmla="*/ 56865 h 256"/>
                <a:gd name="T44" fmla="*/ 129977 w 256"/>
                <a:gd name="T45" fmla="*/ 69862 h 256"/>
                <a:gd name="T46" fmla="*/ 165720 w 256"/>
                <a:gd name="T47" fmla="*/ 55240 h 256"/>
                <a:gd name="T48" fmla="*/ 203088 w 256"/>
                <a:gd name="T49" fmla="*/ 0 h 256"/>
                <a:gd name="T50" fmla="*/ 212837 w 256"/>
                <a:gd name="T51" fmla="*/ 0 h 256"/>
                <a:gd name="T52" fmla="*/ 250205 w 256"/>
                <a:gd name="T53" fmla="*/ 55240 h 256"/>
                <a:gd name="T54" fmla="*/ 285948 w 256"/>
                <a:gd name="T55" fmla="*/ 69862 h 256"/>
                <a:gd name="T56" fmla="*/ 350937 w 256"/>
                <a:gd name="T57" fmla="*/ 55240 h 256"/>
                <a:gd name="T58" fmla="*/ 360685 w 256"/>
                <a:gd name="T59" fmla="*/ 64988 h 256"/>
                <a:gd name="T60" fmla="*/ 346063 w 256"/>
                <a:gd name="T61" fmla="*/ 129977 h 256"/>
                <a:gd name="T62" fmla="*/ 360685 w 256"/>
                <a:gd name="T63" fmla="*/ 165720 h 256"/>
                <a:gd name="T64" fmla="*/ 415925 w 256"/>
                <a:gd name="T65" fmla="*/ 203088 h 256"/>
                <a:gd name="T66" fmla="*/ 415925 w 256"/>
                <a:gd name="T67" fmla="*/ 212837 h 256"/>
                <a:gd name="T68" fmla="*/ 360685 w 256"/>
                <a:gd name="T69" fmla="*/ 250205 h 256"/>
                <a:gd name="T70" fmla="*/ 207963 w 256"/>
                <a:gd name="T71" fmla="*/ 90984 h 256"/>
                <a:gd name="T72" fmla="*/ 90984 w 256"/>
                <a:gd name="T73" fmla="*/ 207963 h 256"/>
                <a:gd name="T74" fmla="*/ 207963 w 256"/>
                <a:gd name="T75" fmla="*/ 324941 h 256"/>
                <a:gd name="T76" fmla="*/ 324941 w 256"/>
                <a:gd name="T77" fmla="*/ 207963 h 256"/>
                <a:gd name="T78" fmla="*/ 207963 w 256"/>
                <a:gd name="T79" fmla="*/ 90984 h 256"/>
                <a:gd name="T80" fmla="*/ 207963 w 256"/>
                <a:gd name="T81" fmla="*/ 285948 h 256"/>
                <a:gd name="T82" fmla="*/ 129977 w 256"/>
                <a:gd name="T83" fmla="*/ 207963 h 256"/>
                <a:gd name="T84" fmla="*/ 207963 w 256"/>
                <a:gd name="T85" fmla="*/ 129977 h 256"/>
                <a:gd name="T86" fmla="*/ 285948 w 256"/>
                <a:gd name="T87" fmla="*/ 207963 h 256"/>
                <a:gd name="T88" fmla="*/ 207963 w 256"/>
                <a:gd name="T89" fmla="*/ 285948 h 256"/>
                <a:gd name="T90" fmla="*/ 207963 w 256"/>
                <a:gd name="T91" fmla="*/ 168970 h 256"/>
                <a:gd name="T92" fmla="*/ 168970 w 256"/>
                <a:gd name="T93" fmla="*/ 207963 h 256"/>
                <a:gd name="T94" fmla="*/ 207963 w 256"/>
                <a:gd name="T95" fmla="*/ 246955 h 256"/>
                <a:gd name="T96" fmla="*/ 246955 w 256"/>
                <a:gd name="T97" fmla="*/ 207963 h 256"/>
                <a:gd name="T98" fmla="*/ 207963 w 256"/>
                <a:gd name="T99" fmla="*/ 168970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6" h="256">
                  <a:moveTo>
                    <a:pt x="222" y="154"/>
                  </a:moveTo>
                  <a:cubicBezTo>
                    <a:pt x="220" y="162"/>
                    <a:pt x="217" y="169"/>
                    <a:pt x="213" y="176"/>
                  </a:cubicBezTo>
                  <a:cubicBezTo>
                    <a:pt x="213" y="177"/>
                    <a:pt x="234" y="203"/>
                    <a:pt x="221" y="215"/>
                  </a:cubicBezTo>
                  <a:cubicBezTo>
                    <a:pt x="215" y="222"/>
                    <a:pt x="215" y="222"/>
                    <a:pt x="215" y="222"/>
                  </a:cubicBezTo>
                  <a:cubicBezTo>
                    <a:pt x="205" y="231"/>
                    <a:pt x="182" y="216"/>
                    <a:pt x="176" y="212"/>
                  </a:cubicBezTo>
                  <a:cubicBezTo>
                    <a:pt x="169" y="217"/>
                    <a:pt x="161" y="220"/>
                    <a:pt x="152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4" y="222"/>
                    <a:pt x="150" y="256"/>
                    <a:pt x="131" y="256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11" y="256"/>
                    <a:pt x="103" y="227"/>
                    <a:pt x="102" y="221"/>
                  </a:cubicBezTo>
                  <a:cubicBezTo>
                    <a:pt x="94" y="219"/>
                    <a:pt x="86" y="216"/>
                    <a:pt x="79" y="211"/>
                  </a:cubicBezTo>
                  <a:cubicBezTo>
                    <a:pt x="80" y="213"/>
                    <a:pt x="80" y="213"/>
                    <a:pt x="80" y="213"/>
                  </a:cubicBezTo>
                  <a:cubicBezTo>
                    <a:pt x="80" y="213"/>
                    <a:pt x="53" y="234"/>
                    <a:pt x="40" y="221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25" y="206"/>
                    <a:pt x="41" y="180"/>
                    <a:pt x="44" y="175"/>
                  </a:cubicBezTo>
                  <a:cubicBezTo>
                    <a:pt x="40" y="169"/>
                    <a:pt x="37" y="162"/>
                    <a:pt x="35" y="154"/>
                  </a:cubicBezTo>
                  <a:cubicBezTo>
                    <a:pt x="29" y="153"/>
                    <a:pt x="0" y="145"/>
                    <a:pt x="0" y="13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08"/>
                    <a:pt x="28" y="103"/>
                    <a:pt x="35" y="102"/>
                  </a:cubicBezTo>
                  <a:cubicBezTo>
                    <a:pt x="37" y="94"/>
                    <a:pt x="40" y="87"/>
                    <a:pt x="44" y="80"/>
                  </a:cubicBezTo>
                  <a:cubicBezTo>
                    <a:pt x="41" y="76"/>
                    <a:pt x="24" y="50"/>
                    <a:pt x="34" y="4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51" y="23"/>
                    <a:pt x="75" y="39"/>
                    <a:pt x="80" y="43"/>
                  </a:cubicBezTo>
                  <a:cubicBezTo>
                    <a:pt x="87" y="39"/>
                    <a:pt x="94" y="36"/>
                    <a:pt x="102" y="34"/>
                  </a:cubicBezTo>
                  <a:cubicBezTo>
                    <a:pt x="104" y="27"/>
                    <a:pt x="112" y="0"/>
                    <a:pt x="12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7" y="0"/>
                    <a:pt x="153" y="26"/>
                    <a:pt x="154" y="34"/>
                  </a:cubicBezTo>
                  <a:cubicBezTo>
                    <a:pt x="162" y="36"/>
                    <a:pt x="169" y="39"/>
                    <a:pt x="176" y="43"/>
                  </a:cubicBezTo>
                  <a:cubicBezTo>
                    <a:pt x="182" y="39"/>
                    <a:pt x="206" y="24"/>
                    <a:pt x="216" y="34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33" y="51"/>
                    <a:pt x="217" y="74"/>
                    <a:pt x="213" y="80"/>
                  </a:cubicBezTo>
                  <a:cubicBezTo>
                    <a:pt x="217" y="87"/>
                    <a:pt x="220" y="94"/>
                    <a:pt x="222" y="102"/>
                  </a:cubicBezTo>
                  <a:cubicBezTo>
                    <a:pt x="224" y="102"/>
                    <a:pt x="256" y="107"/>
                    <a:pt x="256" y="125"/>
                  </a:cubicBezTo>
                  <a:cubicBezTo>
                    <a:pt x="256" y="131"/>
                    <a:pt x="256" y="131"/>
                    <a:pt x="256" y="131"/>
                  </a:cubicBezTo>
                  <a:cubicBezTo>
                    <a:pt x="256" y="144"/>
                    <a:pt x="229" y="152"/>
                    <a:pt x="222" y="154"/>
                  </a:cubicBezTo>
                  <a:moveTo>
                    <a:pt x="128" y="56"/>
                  </a:moveTo>
                  <a:cubicBezTo>
                    <a:pt x="88" y="56"/>
                    <a:pt x="56" y="88"/>
                    <a:pt x="56" y="128"/>
                  </a:cubicBezTo>
                  <a:cubicBezTo>
                    <a:pt x="56" y="168"/>
                    <a:pt x="88" y="200"/>
                    <a:pt x="128" y="200"/>
                  </a:cubicBezTo>
                  <a:cubicBezTo>
                    <a:pt x="168" y="200"/>
                    <a:pt x="200" y="168"/>
                    <a:pt x="200" y="128"/>
                  </a:cubicBezTo>
                  <a:cubicBezTo>
                    <a:pt x="200" y="88"/>
                    <a:pt x="168" y="56"/>
                    <a:pt x="128" y="56"/>
                  </a:cubicBezTo>
                  <a:moveTo>
                    <a:pt x="128" y="176"/>
                  </a:moveTo>
                  <a:cubicBezTo>
                    <a:pt x="101" y="176"/>
                    <a:pt x="80" y="155"/>
                    <a:pt x="80" y="128"/>
                  </a:cubicBezTo>
                  <a:cubicBezTo>
                    <a:pt x="80" y="101"/>
                    <a:pt x="101" y="80"/>
                    <a:pt x="128" y="80"/>
                  </a:cubicBezTo>
                  <a:cubicBezTo>
                    <a:pt x="155" y="80"/>
                    <a:pt x="176" y="101"/>
                    <a:pt x="176" y="128"/>
                  </a:cubicBezTo>
                  <a:cubicBezTo>
                    <a:pt x="176" y="155"/>
                    <a:pt x="155" y="176"/>
                    <a:pt x="128" y="176"/>
                  </a:cubicBezTo>
                  <a:moveTo>
                    <a:pt x="128" y="104"/>
                  </a:moveTo>
                  <a:cubicBezTo>
                    <a:pt x="115" y="104"/>
                    <a:pt x="104" y="115"/>
                    <a:pt x="104" y="128"/>
                  </a:cubicBezTo>
                  <a:cubicBezTo>
                    <a:pt x="104" y="141"/>
                    <a:pt x="115" y="152"/>
                    <a:pt x="128" y="152"/>
                  </a:cubicBezTo>
                  <a:cubicBezTo>
                    <a:pt x="141" y="152"/>
                    <a:pt x="152" y="141"/>
                    <a:pt x="152" y="128"/>
                  </a:cubicBezTo>
                  <a:cubicBezTo>
                    <a:pt x="152" y="115"/>
                    <a:pt x="141" y="104"/>
                    <a:pt x="128" y="104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lIns="91382" tIns="45688" rIns="91382" bIns="45688"/>
            <a:lstStyle/>
            <a:p>
              <a:pPr defTabSz="914309">
                <a:defRPr/>
              </a:pPr>
              <a:endParaRPr lang="en-US" sz="1900" dirty="0">
                <a:solidFill>
                  <a:srgbClr val="3C3C3C"/>
                </a:solidFill>
                <a:latin typeface="Open Sans"/>
              </a:endParaRPr>
            </a:p>
          </p:txBody>
        </p:sp>
      </p:grpSp>
      <p:sp>
        <p:nvSpPr>
          <p:cNvPr id="67" name="Title 6">
            <a:extLst>
              <a:ext uri="{FF2B5EF4-FFF2-40B4-BE49-F238E27FC236}">
                <a16:creationId xmlns="" xmlns:a16="http://schemas.microsoft.com/office/drawing/2014/main" id="{57419E25-487B-82E9-C169-F7784DB38C97}"/>
              </a:ext>
            </a:extLst>
          </p:cNvPr>
          <p:cNvSpPr txBox="1">
            <a:spLocks/>
          </p:cNvSpPr>
          <p:nvPr/>
        </p:nvSpPr>
        <p:spPr>
          <a:xfrm>
            <a:off x="4361156" y="5744796"/>
            <a:ext cx="2522724" cy="1009687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txBody>
          <a:bodyPr lIns="828000" tIns="0" rIns="0" bIns="0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09">
              <a:lnSpc>
                <a:spcPct val="850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Bebas Neue Bold" panose="020B0606020202050201" pitchFamily="34" charset="-52"/>
              </a:rPr>
              <a:t>Выплата пенсии</a:t>
            </a:r>
          </a:p>
          <a:p>
            <a:pPr defTabSz="914309">
              <a:lnSpc>
                <a:spcPct val="850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Bebas Neue Bold" panose="020B0606020202050201" pitchFamily="34" charset="-52"/>
              </a:rPr>
              <a:t>через выбранную </a:t>
            </a:r>
            <a:r>
              <a:rPr lang="ru-RU" sz="14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организацию: </a:t>
            </a:r>
            <a:r>
              <a:rPr lang="ru-RU" sz="1400" dirty="0">
                <a:solidFill>
                  <a:schemeClr val="bg1"/>
                </a:solidFill>
                <a:latin typeface="Bebas Neue Bold" panose="020B0606020202050201" pitchFamily="34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Bebas Neue Bold" panose="020B0606020202050201" pitchFamily="34" charset="-52"/>
              </a:rPr>
            </a:br>
            <a:r>
              <a:rPr lang="ru-RU" sz="1400" dirty="0">
                <a:solidFill>
                  <a:schemeClr val="bg1"/>
                </a:solidFill>
                <a:latin typeface="Bebas Neue Bold" panose="020B0606020202050201" pitchFamily="34" charset="-52"/>
              </a:rPr>
              <a:t>банк, почта, альтернатива</a:t>
            </a:r>
          </a:p>
        </p:txBody>
      </p:sp>
      <p:cxnSp>
        <p:nvCxnSpPr>
          <p:cNvPr id="68" name="Соединительная линия уступом 7">
            <a:extLst>
              <a:ext uri="{FF2B5EF4-FFF2-40B4-BE49-F238E27FC236}">
                <a16:creationId xmlns="" xmlns:a16="http://schemas.microsoft.com/office/drawing/2014/main" id="{FEBC583D-7EFD-8510-77EB-94D576E0CE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37119" y="5133762"/>
            <a:ext cx="612251" cy="56835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53">
            <a:extLst>
              <a:ext uri="{FF2B5EF4-FFF2-40B4-BE49-F238E27FC236}">
                <a16:creationId xmlns="" xmlns:a16="http://schemas.microsoft.com/office/drawing/2014/main" id="{021DDA3E-E229-494F-1CDE-47B33AADF35B}"/>
              </a:ext>
            </a:extLst>
          </p:cNvPr>
          <p:cNvSpPr>
            <a:spLocks noEditPoints="1"/>
          </p:cNvSpPr>
          <p:nvPr/>
        </p:nvSpPr>
        <p:spPr bwMode="auto">
          <a:xfrm>
            <a:off x="4827549" y="5062196"/>
            <a:ext cx="298115" cy="320982"/>
          </a:xfrm>
          <a:custGeom>
            <a:avLst/>
            <a:gdLst>
              <a:gd name="T0" fmla="*/ 0 w 103"/>
              <a:gd name="T1" fmla="*/ 73422 h 116"/>
              <a:gd name="T2" fmla="*/ 0 w 103"/>
              <a:gd name="T3" fmla="*/ 220265 h 116"/>
              <a:gd name="T4" fmla="*/ 55609 w 103"/>
              <a:gd name="T5" fmla="*/ 293687 h 116"/>
              <a:gd name="T6" fmla="*/ 128911 w 103"/>
              <a:gd name="T7" fmla="*/ 293687 h 116"/>
              <a:gd name="T8" fmla="*/ 184520 w 103"/>
              <a:gd name="T9" fmla="*/ 245583 h 116"/>
              <a:gd name="T10" fmla="*/ 252767 w 103"/>
              <a:gd name="T11" fmla="*/ 159502 h 116"/>
              <a:gd name="T12" fmla="*/ 252767 w 103"/>
              <a:gd name="T13" fmla="*/ 134185 h 116"/>
              <a:gd name="T14" fmla="*/ 219907 w 103"/>
              <a:gd name="T15" fmla="*/ 121526 h 116"/>
              <a:gd name="T16" fmla="*/ 189575 w 103"/>
              <a:gd name="T17" fmla="*/ 134185 h 116"/>
              <a:gd name="T18" fmla="*/ 166826 w 103"/>
              <a:gd name="T19" fmla="*/ 156971 h 116"/>
              <a:gd name="T20" fmla="*/ 166826 w 103"/>
              <a:gd name="T21" fmla="*/ 35445 h 116"/>
              <a:gd name="T22" fmla="*/ 146605 w 103"/>
              <a:gd name="T23" fmla="*/ 17722 h 116"/>
              <a:gd name="T24" fmla="*/ 128911 w 103"/>
              <a:gd name="T25" fmla="*/ 17722 h 116"/>
              <a:gd name="T26" fmla="*/ 111217 w 103"/>
              <a:gd name="T27" fmla="*/ 0 h 116"/>
              <a:gd name="T28" fmla="*/ 93524 w 103"/>
              <a:gd name="T29" fmla="*/ 0 h 116"/>
              <a:gd name="T30" fmla="*/ 73302 w 103"/>
              <a:gd name="T31" fmla="*/ 17722 h 116"/>
              <a:gd name="T32" fmla="*/ 55609 w 103"/>
              <a:gd name="T33" fmla="*/ 17722 h 116"/>
              <a:gd name="T34" fmla="*/ 37915 w 103"/>
              <a:gd name="T35" fmla="*/ 35445 h 116"/>
              <a:gd name="T36" fmla="*/ 37915 w 103"/>
              <a:gd name="T37" fmla="*/ 55699 h 116"/>
              <a:gd name="T38" fmla="*/ 20221 w 103"/>
              <a:gd name="T39" fmla="*/ 55699 h 116"/>
              <a:gd name="T40" fmla="*/ 0 w 103"/>
              <a:gd name="T41" fmla="*/ 73422 h 116"/>
              <a:gd name="T42" fmla="*/ 20221 w 103"/>
              <a:gd name="T43" fmla="*/ 73422 h 116"/>
              <a:gd name="T44" fmla="*/ 37915 w 103"/>
              <a:gd name="T45" fmla="*/ 73422 h 116"/>
              <a:gd name="T46" fmla="*/ 37915 w 103"/>
              <a:gd name="T47" fmla="*/ 91144 h 116"/>
              <a:gd name="T48" fmla="*/ 37915 w 103"/>
              <a:gd name="T49" fmla="*/ 146844 h 116"/>
              <a:gd name="T50" fmla="*/ 55609 w 103"/>
              <a:gd name="T51" fmla="*/ 146844 h 116"/>
              <a:gd name="T52" fmla="*/ 55609 w 103"/>
              <a:gd name="T53" fmla="*/ 55699 h 116"/>
              <a:gd name="T54" fmla="*/ 55609 w 103"/>
              <a:gd name="T55" fmla="*/ 35445 h 116"/>
              <a:gd name="T56" fmla="*/ 73302 w 103"/>
              <a:gd name="T57" fmla="*/ 35445 h 116"/>
              <a:gd name="T58" fmla="*/ 73302 w 103"/>
              <a:gd name="T59" fmla="*/ 55699 h 116"/>
              <a:gd name="T60" fmla="*/ 73302 w 103"/>
              <a:gd name="T61" fmla="*/ 146844 h 116"/>
              <a:gd name="T62" fmla="*/ 93524 w 103"/>
              <a:gd name="T63" fmla="*/ 146844 h 116"/>
              <a:gd name="T64" fmla="*/ 93524 w 103"/>
              <a:gd name="T65" fmla="*/ 35445 h 116"/>
              <a:gd name="T66" fmla="*/ 93524 w 103"/>
              <a:gd name="T67" fmla="*/ 17722 h 116"/>
              <a:gd name="T68" fmla="*/ 111217 w 103"/>
              <a:gd name="T69" fmla="*/ 17722 h 116"/>
              <a:gd name="T70" fmla="*/ 111217 w 103"/>
              <a:gd name="T71" fmla="*/ 35445 h 116"/>
              <a:gd name="T72" fmla="*/ 111217 w 103"/>
              <a:gd name="T73" fmla="*/ 146844 h 116"/>
              <a:gd name="T74" fmla="*/ 128911 w 103"/>
              <a:gd name="T75" fmla="*/ 146844 h 116"/>
              <a:gd name="T76" fmla="*/ 128911 w 103"/>
              <a:gd name="T77" fmla="*/ 73422 h 116"/>
              <a:gd name="T78" fmla="*/ 128911 w 103"/>
              <a:gd name="T79" fmla="*/ 55699 h 116"/>
              <a:gd name="T80" fmla="*/ 128911 w 103"/>
              <a:gd name="T81" fmla="*/ 35445 h 116"/>
              <a:gd name="T82" fmla="*/ 146605 w 103"/>
              <a:gd name="T83" fmla="*/ 35445 h 116"/>
              <a:gd name="T84" fmla="*/ 146605 w 103"/>
              <a:gd name="T85" fmla="*/ 55699 h 116"/>
              <a:gd name="T86" fmla="*/ 146605 w 103"/>
              <a:gd name="T87" fmla="*/ 73422 h 116"/>
              <a:gd name="T88" fmla="*/ 146605 w 103"/>
              <a:gd name="T89" fmla="*/ 184820 h 116"/>
              <a:gd name="T90" fmla="*/ 166826 w 103"/>
              <a:gd name="T91" fmla="*/ 184820 h 116"/>
              <a:gd name="T92" fmla="*/ 166826 w 103"/>
              <a:gd name="T93" fmla="*/ 184820 h 116"/>
              <a:gd name="T94" fmla="*/ 202214 w 103"/>
              <a:gd name="T95" fmla="*/ 146844 h 116"/>
              <a:gd name="T96" fmla="*/ 219907 w 103"/>
              <a:gd name="T97" fmla="*/ 139248 h 116"/>
              <a:gd name="T98" fmla="*/ 240129 w 103"/>
              <a:gd name="T99" fmla="*/ 146844 h 116"/>
              <a:gd name="T100" fmla="*/ 166826 w 103"/>
              <a:gd name="T101" fmla="*/ 237988 h 116"/>
              <a:gd name="T102" fmla="*/ 166826 w 103"/>
              <a:gd name="T103" fmla="*/ 237988 h 116"/>
              <a:gd name="T104" fmla="*/ 166826 w 103"/>
              <a:gd name="T105" fmla="*/ 237988 h 116"/>
              <a:gd name="T106" fmla="*/ 128911 w 103"/>
              <a:gd name="T107" fmla="*/ 275965 h 116"/>
              <a:gd name="T108" fmla="*/ 55609 w 103"/>
              <a:gd name="T109" fmla="*/ 275965 h 116"/>
              <a:gd name="T110" fmla="*/ 20221 w 103"/>
              <a:gd name="T111" fmla="*/ 220265 h 116"/>
              <a:gd name="T112" fmla="*/ 20221 w 103"/>
              <a:gd name="T113" fmla="*/ 91144 h 116"/>
              <a:gd name="T114" fmla="*/ 20221 w 103"/>
              <a:gd name="T115" fmla="*/ 73422 h 11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3" h="116">
                <a:moveTo>
                  <a:pt x="0" y="29"/>
                </a:moveTo>
                <a:cubicBezTo>
                  <a:pt x="0" y="87"/>
                  <a:pt x="0" y="87"/>
                  <a:pt x="0" y="87"/>
                </a:cubicBezTo>
                <a:cubicBezTo>
                  <a:pt x="0" y="101"/>
                  <a:pt x="0" y="116"/>
                  <a:pt x="22" y="116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8" y="116"/>
                  <a:pt x="72" y="107"/>
                  <a:pt x="73" y="97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3" y="60"/>
                  <a:pt x="102" y="56"/>
                  <a:pt x="100" y="53"/>
                </a:cubicBezTo>
                <a:cubicBezTo>
                  <a:pt x="99" y="52"/>
                  <a:pt x="94" y="48"/>
                  <a:pt x="87" y="48"/>
                </a:cubicBezTo>
                <a:cubicBezTo>
                  <a:pt x="84" y="48"/>
                  <a:pt x="80" y="49"/>
                  <a:pt x="75" y="53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0"/>
                  <a:pt x="62" y="7"/>
                  <a:pt x="58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29" y="3"/>
                  <a:pt x="29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8" y="7"/>
                  <a:pt x="15" y="10"/>
                  <a:pt x="15" y="14"/>
                </a:cubicBezTo>
                <a:cubicBezTo>
                  <a:pt x="15" y="22"/>
                  <a:pt x="15" y="22"/>
                  <a:pt x="15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5"/>
                  <a:pt x="0" y="29"/>
                </a:cubicBezTo>
                <a:close/>
                <a:moveTo>
                  <a:pt x="8" y="29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58"/>
                  <a:pt x="15" y="58"/>
                  <a:pt x="15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14"/>
                  <a:pt x="22" y="14"/>
                  <a:pt x="22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58"/>
                  <a:pt x="29" y="58"/>
                  <a:pt x="29" y="58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7"/>
                  <a:pt x="37" y="7"/>
                  <a:pt x="37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58"/>
                  <a:pt x="44" y="58"/>
                  <a:pt x="44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14"/>
                  <a:pt x="51" y="14"/>
                  <a:pt x="51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73"/>
                  <a:pt x="58" y="73"/>
                  <a:pt x="58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73" y="65"/>
                  <a:pt x="80" y="58"/>
                </a:cubicBezTo>
                <a:cubicBezTo>
                  <a:pt x="83" y="56"/>
                  <a:pt x="85" y="55"/>
                  <a:pt x="87" y="55"/>
                </a:cubicBezTo>
                <a:cubicBezTo>
                  <a:pt x="92" y="55"/>
                  <a:pt x="95" y="58"/>
                  <a:pt x="95" y="58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5" y="104"/>
                  <a:pt x="63" y="109"/>
                  <a:pt x="51" y="109"/>
                </a:cubicBezTo>
                <a:cubicBezTo>
                  <a:pt x="37" y="109"/>
                  <a:pt x="37" y="109"/>
                  <a:pt x="22" y="109"/>
                </a:cubicBezTo>
                <a:cubicBezTo>
                  <a:pt x="8" y="109"/>
                  <a:pt x="8" y="102"/>
                  <a:pt x="8" y="87"/>
                </a:cubicBezTo>
                <a:cubicBezTo>
                  <a:pt x="8" y="76"/>
                  <a:pt x="8" y="49"/>
                  <a:pt x="8" y="36"/>
                </a:cubicBezTo>
                <a:lnTo>
                  <a:pt x="8" y="2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lIns="91382" tIns="45688" rIns="91382" bIns="45688"/>
          <a:lstStyle/>
          <a:p>
            <a:endParaRPr lang="en-US" dirty="0"/>
          </a:p>
        </p:txBody>
      </p:sp>
      <p:sp>
        <p:nvSpPr>
          <p:cNvPr id="70" name="Graphic 40" descr="Coins">
            <a:extLst>
              <a:ext uri="{FF2B5EF4-FFF2-40B4-BE49-F238E27FC236}">
                <a16:creationId xmlns="" xmlns:a16="http://schemas.microsoft.com/office/drawing/2014/main" id="{BE7EBF9F-CF66-36E5-0157-F8883346D279}"/>
              </a:ext>
            </a:extLst>
          </p:cNvPr>
          <p:cNvSpPr>
            <a:spLocks noChangeAspect="1"/>
          </p:cNvSpPr>
          <p:nvPr/>
        </p:nvSpPr>
        <p:spPr>
          <a:xfrm>
            <a:off x="4522650" y="5954199"/>
            <a:ext cx="609799" cy="522841"/>
          </a:xfrm>
          <a:custGeom>
            <a:avLst/>
            <a:gdLst>
              <a:gd name="connsiteX0" fmla="*/ 743903 w 800151"/>
              <a:gd name="connsiteY0" fmla="*/ 571500 h 685800"/>
              <a:gd name="connsiteX1" fmla="*/ 705803 w 800151"/>
              <a:gd name="connsiteY1" fmla="*/ 603885 h 685800"/>
              <a:gd name="connsiteX2" fmla="*/ 705803 w 800151"/>
              <a:gd name="connsiteY2" fmla="*/ 569595 h 685800"/>
              <a:gd name="connsiteX3" fmla="*/ 743903 w 800151"/>
              <a:gd name="connsiteY3" fmla="*/ 554355 h 685800"/>
              <a:gd name="connsiteX4" fmla="*/ 743903 w 800151"/>
              <a:gd name="connsiteY4" fmla="*/ 571500 h 685800"/>
              <a:gd name="connsiteX5" fmla="*/ 667703 w 800151"/>
              <a:gd name="connsiteY5" fmla="*/ 508635 h 685800"/>
              <a:gd name="connsiteX6" fmla="*/ 667703 w 800151"/>
              <a:gd name="connsiteY6" fmla="*/ 474345 h 685800"/>
              <a:gd name="connsiteX7" fmla="*/ 705803 w 800151"/>
              <a:gd name="connsiteY7" fmla="*/ 459105 h 685800"/>
              <a:gd name="connsiteX8" fmla="*/ 705803 w 800151"/>
              <a:gd name="connsiteY8" fmla="*/ 476250 h 685800"/>
              <a:gd name="connsiteX9" fmla="*/ 667703 w 800151"/>
              <a:gd name="connsiteY9" fmla="*/ 508635 h 685800"/>
              <a:gd name="connsiteX10" fmla="*/ 667703 w 800151"/>
              <a:gd name="connsiteY10" fmla="*/ 615315 h 685800"/>
              <a:gd name="connsiteX11" fmla="*/ 629603 w 800151"/>
              <a:gd name="connsiteY11" fmla="*/ 621983 h 685800"/>
              <a:gd name="connsiteX12" fmla="*/ 629603 w 800151"/>
              <a:gd name="connsiteY12" fmla="*/ 584835 h 685800"/>
              <a:gd name="connsiteX13" fmla="*/ 667703 w 800151"/>
              <a:gd name="connsiteY13" fmla="*/ 579120 h 685800"/>
              <a:gd name="connsiteX14" fmla="*/ 667703 w 800151"/>
              <a:gd name="connsiteY14" fmla="*/ 615315 h 685800"/>
              <a:gd name="connsiteX15" fmla="*/ 591503 w 800151"/>
              <a:gd name="connsiteY15" fmla="*/ 489585 h 685800"/>
              <a:gd name="connsiteX16" fmla="*/ 629603 w 800151"/>
              <a:gd name="connsiteY16" fmla="*/ 483870 h 685800"/>
              <a:gd name="connsiteX17" fmla="*/ 629603 w 800151"/>
              <a:gd name="connsiteY17" fmla="*/ 520065 h 685800"/>
              <a:gd name="connsiteX18" fmla="*/ 591503 w 800151"/>
              <a:gd name="connsiteY18" fmla="*/ 526733 h 685800"/>
              <a:gd name="connsiteX19" fmla="*/ 591503 w 800151"/>
              <a:gd name="connsiteY19" fmla="*/ 489585 h 685800"/>
              <a:gd name="connsiteX20" fmla="*/ 591503 w 800151"/>
              <a:gd name="connsiteY20" fmla="*/ 626745 h 685800"/>
              <a:gd name="connsiteX21" fmla="*/ 553403 w 800151"/>
              <a:gd name="connsiteY21" fmla="*/ 628650 h 685800"/>
              <a:gd name="connsiteX22" fmla="*/ 553403 w 800151"/>
              <a:gd name="connsiteY22" fmla="*/ 590550 h 685800"/>
              <a:gd name="connsiteX23" fmla="*/ 591503 w 800151"/>
              <a:gd name="connsiteY23" fmla="*/ 588645 h 685800"/>
              <a:gd name="connsiteX24" fmla="*/ 591503 w 800151"/>
              <a:gd name="connsiteY24" fmla="*/ 626745 h 685800"/>
              <a:gd name="connsiteX25" fmla="*/ 515303 w 800151"/>
              <a:gd name="connsiteY25" fmla="*/ 533400 h 685800"/>
              <a:gd name="connsiteX26" fmla="*/ 515303 w 800151"/>
              <a:gd name="connsiteY26" fmla="*/ 495300 h 685800"/>
              <a:gd name="connsiteX27" fmla="*/ 553403 w 800151"/>
              <a:gd name="connsiteY27" fmla="*/ 493395 h 685800"/>
              <a:gd name="connsiteX28" fmla="*/ 553403 w 800151"/>
              <a:gd name="connsiteY28" fmla="*/ 531495 h 685800"/>
              <a:gd name="connsiteX29" fmla="*/ 515303 w 800151"/>
              <a:gd name="connsiteY29" fmla="*/ 533400 h 685800"/>
              <a:gd name="connsiteX30" fmla="*/ 515303 w 800151"/>
              <a:gd name="connsiteY30" fmla="*/ 628650 h 685800"/>
              <a:gd name="connsiteX31" fmla="*/ 477203 w 800151"/>
              <a:gd name="connsiteY31" fmla="*/ 626745 h 685800"/>
              <a:gd name="connsiteX32" fmla="*/ 477203 w 800151"/>
              <a:gd name="connsiteY32" fmla="*/ 590550 h 685800"/>
              <a:gd name="connsiteX33" fmla="*/ 496253 w 800151"/>
              <a:gd name="connsiteY33" fmla="*/ 590550 h 685800"/>
              <a:gd name="connsiteX34" fmla="*/ 515303 w 800151"/>
              <a:gd name="connsiteY34" fmla="*/ 590550 h 685800"/>
              <a:gd name="connsiteX35" fmla="*/ 515303 w 800151"/>
              <a:gd name="connsiteY35" fmla="*/ 628650 h 685800"/>
              <a:gd name="connsiteX36" fmla="*/ 439103 w 800151"/>
              <a:gd name="connsiteY36" fmla="*/ 493395 h 685800"/>
              <a:gd name="connsiteX37" fmla="*/ 477203 w 800151"/>
              <a:gd name="connsiteY37" fmla="*/ 495300 h 685800"/>
              <a:gd name="connsiteX38" fmla="*/ 477203 w 800151"/>
              <a:gd name="connsiteY38" fmla="*/ 533400 h 685800"/>
              <a:gd name="connsiteX39" fmla="*/ 439103 w 800151"/>
              <a:gd name="connsiteY39" fmla="*/ 531495 h 685800"/>
              <a:gd name="connsiteX40" fmla="*/ 439103 w 800151"/>
              <a:gd name="connsiteY40" fmla="*/ 493395 h 685800"/>
              <a:gd name="connsiteX41" fmla="*/ 439103 w 800151"/>
              <a:gd name="connsiteY41" fmla="*/ 621983 h 685800"/>
              <a:gd name="connsiteX42" fmla="*/ 401003 w 800151"/>
              <a:gd name="connsiteY42" fmla="*/ 615315 h 685800"/>
              <a:gd name="connsiteX43" fmla="*/ 401003 w 800151"/>
              <a:gd name="connsiteY43" fmla="*/ 584835 h 685800"/>
              <a:gd name="connsiteX44" fmla="*/ 439103 w 800151"/>
              <a:gd name="connsiteY44" fmla="*/ 588645 h 685800"/>
              <a:gd name="connsiteX45" fmla="*/ 439103 w 800151"/>
              <a:gd name="connsiteY45" fmla="*/ 621983 h 685800"/>
              <a:gd name="connsiteX46" fmla="*/ 362903 w 800151"/>
              <a:gd name="connsiteY46" fmla="*/ 520065 h 685800"/>
              <a:gd name="connsiteX47" fmla="*/ 362903 w 800151"/>
              <a:gd name="connsiteY47" fmla="*/ 482918 h 685800"/>
              <a:gd name="connsiteX48" fmla="*/ 401003 w 800151"/>
              <a:gd name="connsiteY48" fmla="*/ 488633 h 685800"/>
              <a:gd name="connsiteX49" fmla="*/ 401003 w 800151"/>
              <a:gd name="connsiteY49" fmla="*/ 526733 h 685800"/>
              <a:gd name="connsiteX50" fmla="*/ 362903 w 800151"/>
              <a:gd name="connsiteY50" fmla="*/ 520065 h 685800"/>
              <a:gd name="connsiteX51" fmla="*/ 362903 w 800151"/>
              <a:gd name="connsiteY51" fmla="*/ 603885 h 685800"/>
              <a:gd name="connsiteX52" fmla="*/ 324803 w 800151"/>
              <a:gd name="connsiteY52" fmla="*/ 571500 h 685800"/>
              <a:gd name="connsiteX53" fmla="*/ 324803 w 800151"/>
              <a:gd name="connsiteY53" fmla="*/ 569595 h 685800"/>
              <a:gd name="connsiteX54" fmla="*/ 325755 w 800151"/>
              <a:gd name="connsiteY54" fmla="*/ 569595 h 685800"/>
              <a:gd name="connsiteX55" fmla="*/ 333375 w 800151"/>
              <a:gd name="connsiteY55" fmla="*/ 571500 h 685800"/>
              <a:gd name="connsiteX56" fmla="*/ 362903 w 800151"/>
              <a:gd name="connsiteY56" fmla="*/ 578168 h 685800"/>
              <a:gd name="connsiteX57" fmla="*/ 362903 w 800151"/>
              <a:gd name="connsiteY57" fmla="*/ 603885 h 685800"/>
              <a:gd name="connsiteX58" fmla="*/ 210503 w 800151"/>
              <a:gd name="connsiteY58" fmla="*/ 474345 h 685800"/>
              <a:gd name="connsiteX59" fmla="*/ 229553 w 800151"/>
              <a:gd name="connsiteY59" fmla="*/ 475298 h 685800"/>
              <a:gd name="connsiteX60" fmla="*/ 229553 w 800151"/>
              <a:gd name="connsiteY60" fmla="*/ 476250 h 685800"/>
              <a:gd name="connsiteX61" fmla="*/ 239078 w 800151"/>
              <a:gd name="connsiteY61" fmla="*/ 513398 h 685800"/>
              <a:gd name="connsiteX62" fmla="*/ 210503 w 800151"/>
              <a:gd name="connsiteY62" fmla="*/ 511492 h 685800"/>
              <a:gd name="connsiteX63" fmla="*/ 210503 w 800151"/>
              <a:gd name="connsiteY63" fmla="*/ 474345 h 685800"/>
              <a:gd name="connsiteX64" fmla="*/ 172403 w 800151"/>
              <a:gd name="connsiteY64" fmla="*/ 360045 h 685800"/>
              <a:gd name="connsiteX65" fmla="*/ 210503 w 800151"/>
              <a:gd name="connsiteY65" fmla="*/ 365760 h 685800"/>
              <a:gd name="connsiteX66" fmla="*/ 210503 w 800151"/>
              <a:gd name="connsiteY66" fmla="*/ 403860 h 685800"/>
              <a:gd name="connsiteX67" fmla="*/ 172403 w 800151"/>
              <a:gd name="connsiteY67" fmla="*/ 397193 h 685800"/>
              <a:gd name="connsiteX68" fmla="*/ 172403 w 800151"/>
              <a:gd name="connsiteY68" fmla="*/ 360045 h 685800"/>
              <a:gd name="connsiteX69" fmla="*/ 172403 w 800151"/>
              <a:gd name="connsiteY69" fmla="*/ 507683 h 685800"/>
              <a:gd name="connsiteX70" fmla="*/ 134303 w 800151"/>
              <a:gd name="connsiteY70" fmla="*/ 501015 h 685800"/>
              <a:gd name="connsiteX71" fmla="*/ 134303 w 800151"/>
              <a:gd name="connsiteY71" fmla="*/ 463868 h 685800"/>
              <a:gd name="connsiteX72" fmla="*/ 172403 w 800151"/>
              <a:gd name="connsiteY72" fmla="*/ 469583 h 685800"/>
              <a:gd name="connsiteX73" fmla="*/ 172403 w 800151"/>
              <a:gd name="connsiteY73" fmla="*/ 507683 h 685800"/>
              <a:gd name="connsiteX74" fmla="*/ 96203 w 800151"/>
              <a:gd name="connsiteY74" fmla="*/ 352425 h 685800"/>
              <a:gd name="connsiteX75" fmla="*/ 96203 w 800151"/>
              <a:gd name="connsiteY75" fmla="*/ 335280 h 685800"/>
              <a:gd name="connsiteX76" fmla="*/ 134303 w 800151"/>
              <a:gd name="connsiteY76" fmla="*/ 349568 h 685800"/>
              <a:gd name="connsiteX77" fmla="*/ 134303 w 800151"/>
              <a:gd name="connsiteY77" fmla="*/ 384810 h 685800"/>
              <a:gd name="connsiteX78" fmla="*/ 96203 w 800151"/>
              <a:gd name="connsiteY78" fmla="*/ 352425 h 685800"/>
              <a:gd name="connsiteX79" fmla="*/ 96203 w 800151"/>
              <a:gd name="connsiteY79" fmla="*/ 489585 h 685800"/>
              <a:gd name="connsiteX80" fmla="*/ 58103 w 800151"/>
              <a:gd name="connsiteY80" fmla="*/ 457200 h 685800"/>
              <a:gd name="connsiteX81" fmla="*/ 58103 w 800151"/>
              <a:gd name="connsiteY81" fmla="*/ 440055 h 685800"/>
              <a:gd name="connsiteX82" fmla="*/ 96203 w 800151"/>
              <a:gd name="connsiteY82" fmla="*/ 454343 h 685800"/>
              <a:gd name="connsiteX83" fmla="*/ 96203 w 800151"/>
              <a:gd name="connsiteY83" fmla="*/ 489585 h 685800"/>
              <a:gd name="connsiteX84" fmla="*/ 58103 w 800151"/>
              <a:gd name="connsiteY84" fmla="*/ 192405 h 685800"/>
              <a:gd name="connsiteX85" fmla="*/ 96203 w 800151"/>
              <a:gd name="connsiteY85" fmla="*/ 206693 h 685800"/>
              <a:gd name="connsiteX86" fmla="*/ 96203 w 800151"/>
              <a:gd name="connsiteY86" fmla="*/ 241935 h 685800"/>
              <a:gd name="connsiteX87" fmla="*/ 58103 w 800151"/>
              <a:gd name="connsiteY87" fmla="*/ 209550 h 685800"/>
              <a:gd name="connsiteX88" fmla="*/ 58103 w 800151"/>
              <a:gd name="connsiteY88" fmla="*/ 192405 h 685800"/>
              <a:gd name="connsiteX89" fmla="*/ 172403 w 800151"/>
              <a:gd name="connsiteY89" fmla="*/ 222885 h 685800"/>
              <a:gd name="connsiteX90" fmla="*/ 172403 w 800151"/>
              <a:gd name="connsiteY90" fmla="*/ 260985 h 685800"/>
              <a:gd name="connsiteX91" fmla="*/ 134303 w 800151"/>
              <a:gd name="connsiteY91" fmla="*/ 254318 h 685800"/>
              <a:gd name="connsiteX92" fmla="*/ 134303 w 800151"/>
              <a:gd name="connsiteY92" fmla="*/ 217170 h 685800"/>
              <a:gd name="connsiteX93" fmla="*/ 172403 w 800151"/>
              <a:gd name="connsiteY93" fmla="*/ 222885 h 685800"/>
              <a:gd name="connsiteX94" fmla="*/ 267653 w 800151"/>
              <a:gd name="connsiteY94" fmla="*/ 57150 h 685800"/>
              <a:gd name="connsiteX95" fmla="*/ 477203 w 800151"/>
              <a:gd name="connsiteY95" fmla="*/ 114300 h 685800"/>
              <a:gd name="connsiteX96" fmla="*/ 267653 w 800151"/>
              <a:gd name="connsiteY96" fmla="*/ 171450 h 685800"/>
              <a:gd name="connsiteX97" fmla="*/ 58103 w 800151"/>
              <a:gd name="connsiteY97" fmla="*/ 114300 h 685800"/>
              <a:gd name="connsiteX98" fmla="*/ 267653 w 800151"/>
              <a:gd name="connsiteY98" fmla="*/ 57150 h 685800"/>
              <a:gd name="connsiteX99" fmla="*/ 324803 w 800151"/>
              <a:gd name="connsiteY99" fmla="*/ 508635 h 685800"/>
              <a:gd name="connsiteX100" fmla="*/ 286703 w 800151"/>
              <a:gd name="connsiteY100" fmla="*/ 476250 h 685800"/>
              <a:gd name="connsiteX101" fmla="*/ 286703 w 800151"/>
              <a:gd name="connsiteY101" fmla="*/ 459105 h 685800"/>
              <a:gd name="connsiteX102" fmla="*/ 324803 w 800151"/>
              <a:gd name="connsiteY102" fmla="*/ 473393 h 685800"/>
              <a:gd name="connsiteX103" fmla="*/ 324803 w 800151"/>
              <a:gd name="connsiteY103" fmla="*/ 508635 h 685800"/>
              <a:gd name="connsiteX104" fmla="*/ 439103 w 800151"/>
              <a:gd name="connsiteY104" fmla="*/ 241935 h 685800"/>
              <a:gd name="connsiteX105" fmla="*/ 439103 w 800151"/>
              <a:gd name="connsiteY105" fmla="*/ 207645 h 685800"/>
              <a:gd name="connsiteX106" fmla="*/ 477203 w 800151"/>
              <a:gd name="connsiteY106" fmla="*/ 192405 h 685800"/>
              <a:gd name="connsiteX107" fmla="*/ 477203 w 800151"/>
              <a:gd name="connsiteY107" fmla="*/ 209550 h 685800"/>
              <a:gd name="connsiteX108" fmla="*/ 439103 w 800151"/>
              <a:gd name="connsiteY108" fmla="*/ 241935 h 685800"/>
              <a:gd name="connsiteX109" fmla="*/ 362903 w 800151"/>
              <a:gd name="connsiteY109" fmla="*/ 260033 h 685800"/>
              <a:gd name="connsiteX110" fmla="*/ 362903 w 800151"/>
              <a:gd name="connsiteY110" fmla="*/ 222885 h 685800"/>
              <a:gd name="connsiteX111" fmla="*/ 401003 w 800151"/>
              <a:gd name="connsiteY111" fmla="*/ 217170 h 685800"/>
              <a:gd name="connsiteX112" fmla="*/ 401003 w 800151"/>
              <a:gd name="connsiteY112" fmla="*/ 253365 h 685800"/>
              <a:gd name="connsiteX113" fmla="*/ 362903 w 800151"/>
              <a:gd name="connsiteY113" fmla="*/ 260033 h 685800"/>
              <a:gd name="connsiteX114" fmla="*/ 286703 w 800151"/>
              <a:gd name="connsiteY114" fmla="*/ 266700 h 685800"/>
              <a:gd name="connsiteX115" fmla="*/ 286703 w 800151"/>
              <a:gd name="connsiteY115" fmla="*/ 228600 h 685800"/>
              <a:gd name="connsiteX116" fmla="*/ 324803 w 800151"/>
              <a:gd name="connsiteY116" fmla="*/ 226695 h 685800"/>
              <a:gd name="connsiteX117" fmla="*/ 324803 w 800151"/>
              <a:gd name="connsiteY117" fmla="*/ 264795 h 685800"/>
              <a:gd name="connsiteX118" fmla="*/ 286703 w 800151"/>
              <a:gd name="connsiteY118" fmla="*/ 266700 h 685800"/>
              <a:gd name="connsiteX119" fmla="*/ 210503 w 800151"/>
              <a:gd name="connsiteY119" fmla="*/ 264795 h 685800"/>
              <a:gd name="connsiteX120" fmla="*/ 210503 w 800151"/>
              <a:gd name="connsiteY120" fmla="*/ 226695 h 685800"/>
              <a:gd name="connsiteX121" fmla="*/ 248603 w 800151"/>
              <a:gd name="connsiteY121" fmla="*/ 228600 h 685800"/>
              <a:gd name="connsiteX122" fmla="*/ 248603 w 800151"/>
              <a:gd name="connsiteY122" fmla="*/ 266700 h 685800"/>
              <a:gd name="connsiteX123" fmla="*/ 210503 w 800151"/>
              <a:gd name="connsiteY123" fmla="*/ 264795 h 685800"/>
              <a:gd name="connsiteX124" fmla="*/ 705803 w 800151"/>
              <a:gd name="connsiteY124" fmla="*/ 381000 h 685800"/>
              <a:gd name="connsiteX125" fmla="*/ 496253 w 800151"/>
              <a:gd name="connsiteY125" fmla="*/ 438150 h 685800"/>
              <a:gd name="connsiteX126" fmla="*/ 286703 w 800151"/>
              <a:gd name="connsiteY126" fmla="*/ 381000 h 685800"/>
              <a:gd name="connsiteX127" fmla="*/ 496253 w 800151"/>
              <a:gd name="connsiteY127" fmla="*/ 323850 h 685800"/>
              <a:gd name="connsiteX128" fmla="*/ 705803 w 800151"/>
              <a:gd name="connsiteY128" fmla="*/ 381000 h 685800"/>
              <a:gd name="connsiteX129" fmla="*/ 762953 w 800151"/>
              <a:gd name="connsiteY129" fmla="*/ 409575 h 685800"/>
              <a:gd name="connsiteX130" fmla="*/ 762953 w 800151"/>
              <a:gd name="connsiteY130" fmla="*/ 381000 h 685800"/>
              <a:gd name="connsiteX131" fmla="*/ 659130 w 800151"/>
              <a:gd name="connsiteY131" fmla="*/ 285750 h 685800"/>
              <a:gd name="connsiteX132" fmla="*/ 570548 w 800151"/>
              <a:gd name="connsiteY132" fmla="*/ 270510 h 685800"/>
              <a:gd name="connsiteX133" fmla="*/ 571500 w 800151"/>
              <a:gd name="connsiteY133" fmla="*/ 257175 h 685800"/>
              <a:gd name="connsiteX134" fmla="*/ 533400 w 800151"/>
              <a:gd name="connsiteY134" fmla="*/ 190500 h 685800"/>
              <a:gd name="connsiteX135" fmla="*/ 533400 w 800151"/>
              <a:gd name="connsiteY135" fmla="*/ 114300 h 685800"/>
              <a:gd name="connsiteX136" fmla="*/ 429578 w 800151"/>
              <a:gd name="connsiteY136" fmla="*/ 19050 h 685800"/>
              <a:gd name="connsiteX137" fmla="*/ 266700 w 800151"/>
              <a:gd name="connsiteY137" fmla="*/ 0 h 685800"/>
              <a:gd name="connsiteX138" fmla="*/ 0 w 800151"/>
              <a:gd name="connsiteY138" fmla="*/ 114300 h 685800"/>
              <a:gd name="connsiteX139" fmla="*/ 0 w 800151"/>
              <a:gd name="connsiteY139" fmla="*/ 209550 h 685800"/>
              <a:gd name="connsiteX140" fmla="*/ 38100 w 800151"/>
              <a:gd name="connsiteY140" fmla="*/ 276225 h 685800"/>
              <a:gd name="connsiteX141" fmla="*/ 38100 w 800151"/>
              <a:gd name="connsiteY141" fmla="*/ 294323 h 685800"/>
              <a:gd name="connsiteX142" fmla="*/ 0 w 800151"/>
              <a:gd name="connsiteY142" fmla="*/ 361950 h 685800"/>
              <a:gd name="connsiteX143" fmla="*/ 0 w 800151"/>
              <a:gd name="connsiteY143" fmla="*/ 457200 h 685800"/>
              <a:gd name="connsiteX144" fmla="*/ 103822 w 800151"/>
              <a:gd name="connsiteY144" fmla="*/ 552450 h 685800"/>
              <a:gd name="connsiteX145" fmla="*/ 266700 w 800151"/>
              <a:gd name="connsiteY145" fmla="*/ 571500 h 685800"/>
              <a:gd name="connsiteX146" fmla="*/ 370523 w 800151"/>
              <a:gd name="connsiteY146" fmla="*/ 666750 h 685800"/>
              <a:gd name="connsiteX147" fmla="*/ 533400 w 800151"/>
              <a:gd name="connsiteY147" fmla="*/ 685800 h 685800"/>
              <a:gd name="connsiteX148" fmla="*/ 800100 w 800151"/>
              <a:gd name="connsiteY148" fmla="*/ 571500 h 685800"/>
              <a:gd name="connsiteX149" fmla="*/ 800100 w 800151"/>
              <a:gd name="connsiteY149" fmla="*/ 476250 h 685800"/>
              <a:gd name="connsiteX150" fmla="*/ 762953 w 800151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51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</p:spPr>
        <p:txBody>
          <a:bodyPr lIns="91382" tIns="45688" rIns="91382" bIns="45688" rtlCol="0" anchor="ctr"/>
          <a:lstStyle/>
          <a:p>
            <a:endParaRPr lang="en-ID"/>
          </a:p>
        </p:txBody>
      </p:sp>
      <p:sp>
        <p:nvSpPr>
          <p:cNvPr id="73" name="Title 6">
            <a:extLst>
              <a:ext uri="{FF2B5EF4-FFF2-40B4-BE49-F238E27FC236}">
                <a16:creationId xmlns="" xmlns:a16="http://schemas.microsoft.com/office/drawing/2014/main" id="{0A341990-CCF7-30F1-1C5C-A01633DE6E8A}"/>
              </a:ext>
            </a:extLst>
          </p:cNvPr>
          <p:cNvSpPr txBox="1">
            <a:spLocks/>
          </p:cNvSpPr>
          <p:nvPr/>
        </p:nvSpPr>
        <p:spPr>
          <a:xfrm>
            <a:off x="5445464" y="3318662"/>
            <a:ext cx="3412786" cy="229506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txBody>
          <a:bodyPr lIns="936000" tIns="45688" rIns="91382" bIns="45688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09">
              <a:defRPr/>
            </a:pP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Корректировка индивидуального </a:t>
            </a:r>
          </a:p>
          <a:p>
            <a:pPr defTabSz="914309">
              <a:defRPr/>
            </a:pP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лицевого счета </a:t>
            </a:r>
          </a:p>
        </p:txBody>
      </p:sp>
      <p:pic>
        <p:nvPicPr>
          <p:cNvPr id="75" name="Рисунок 74" descr="Изображение выглядит как внутренний, башня&#10;&#10;Автоматически созданное описание">
            <a:extLst>
              <a:ext uri="{FF2B5EF4-FFF2-40B4-BE49-F238E27FC236}">
                <a16:creationId xmlns="" xmlns:a16="http://schemas.microsoft.com/office/drawing/2014/main" id="{4C6997D0-E3F0-12D3-5CEB-16E42EC772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64" y="3332351"/>
            <a:ext cx="776745" cy="675431"/>
          </a:xfrm>
          <a:prstGeom prst="rect">
            <a:avLst/>
          </a:prstGeom>
        </p:spPr>
      </p:pic>
      <p:pic>
        <p:nvPicPr>
          <p:cNvPr id="76" name="Изображение 113">
            <a:extLst>
              <a:ext uri="{FF2B5EF4-FFF2-40B4-BE49-F238E27FC236}">
                <a16:creationId xmlns="" xmlns:a16="http://schemas.microsoft.com/office/drawing/2014/main" id="{026788D6-3B77-1ED3-49D1-4E5752021A7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4482" y="3439157"/>
            <a:ext cx="242821" cy="23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1800000" lon="1200000" rev="0"/>
            </a:camera>
            <a:lightRig rig="threePt" dir="t"/>
          </a:scene3d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6B97A32-B884-AB3B-C2BE-04A081A2EC74}"/>
              </a:ext>
            </a:extLst>
          </p:cNvPr>
          <p:cNvSpPr txBox="1"/>
          <p:nvPr/>
        </p:nvSpPr>
        <p:spPr>
          <a:xfrm>
            <a:off x="5568382" y="4307929"/>
            <a:ext cx="3319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dirty="0">
                <a:solidFill>
                  <a:schemeClr val="bg1"/>
                </a:solidFill>
              </a:rPr>
              <a:t>(в процессе  межведомственного взаимодействия со страхователями, архивами, МО, ФСИН, ФТС, МВД, МИД, службой занятости, ЕГР ЗАГС и по заявлению гражданина</a:t>
            </a:r>
            <a:r>
              <a:rPr lang="ru-RU" sz="1600" b="0" dirty="0" smtClean="0">
                <a:solidFill>
                  <a:schemeClr val="bg1"/>
                </a:solidFill>
              </a:rPr>
              <a:t>)</a:t>
            </a:r>
            <a:endParaRPr lang="ru-RU" sz="1600" b="0" dirty="0">
              <a:solidFill>
                <a:schemeClr val="bg1"/>
              </a:solidFill>
            </a:endParaRPr>
          </a:p>
        </p:txBody>
      </p:sp>
      <p:cxnSp>
        <p:nvCxnSpPr>
          <p:cNvPr id="78" name="Straight Connector 18">
            <a:extLst>
              <a:ext uri="{FF2B5EF4-FFF2-40B4-BE49-F238E27FC236}">
                <a16:creationId xmlns="" xmlns:a16="http://schemas.microsoft.com/office/drawing/2014/main" id="{532BA9E6-7327-D40B-68FB-A0C4CE1B304B}"/>
              </a:ext>
            </a:extLst>
          </p:cNvPr>
          <p:cNvCxnSpPr>
            <a:cxnSpLocks/>
          </p:cNvCxnSpPr>
          <p:nvPr/>
        </p:nvCxnSpPr>
        <p:spPr>
          <a:xfrm flipV="1">
            <a:off x="3950900" y="2942591"/>
            <a:ext cx="2068500" cy="73226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 w="lg" len="med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53">
            <a:extLst>
              <a:ext uri="{FF2B5EF4-FFF2-40B4-BE49-F238E27FC236}">
                <a16:creationId xmlns="" xmlns:a16="http://schemas.microsoft.com/office/drawing/2014/main" id="{A94EE570-E14A-E69B-F1AE-EFC2ABC064D7}"/>
              </a:ext>
            </a:extLst>
          </p:cNvPr>
          <p:cNvSpPr>
            <a:spLocks noEditPoints="1"/>
          </p:cNvSpPr>
          <p:nvPr/>
        </p:nvSpPr>
        <p:spPr bwMode="auto">
          <a:xfrm>
            <a:off x="4948932" y="2702717"/>
            <a:ext cx="298115" cy="320982"/>
          </a:xfrm>
          <a:custGeom>
            <a:avLst/>
            <a:gdLst>
              <a:gd name="T0" fmla="*/ 0 w 103"/>
              <a:gd name="T1" fmla="*/ 73422 h 116"/>
              <a:gd name="T2" fmla="*/ 0 w 103"/>
              <a:gd name="T3" fmla="*/ 220265 h 116"/>
              <a:gd name="T4" fmla="*/ 55609 w 103"/>
              <a:gd name="T5" fmla="*/ 293687 h 116"/>
              <a:gd name="T6" fmla="*/ 128911 w 103"/>
              <a:gd name="T7" fmla="*/ 293687 h 116"/>
              <a:gd name="T8" fmla="*/ 184520 w 103"/>
              <a:gd name="T9" fmla="*/ 245583 h 116"/>
              <a:gd name="T10" fmla="*/ 252767 w 103"/>
              <a:gd name="T11" fmla="*/ 159502 h 116"/>
              <a:gd name="T12" fmla="*/ 252767 w 103"/>
              <a:gd name="T13" fmla="*/ 134185 h 116"/>
              <a:gd name="T14" fmla="*/ 219907 w 103"/>
              <a:gd name="T15" fmla="*/ 121526 h 116"/>
              <a:gd name="T16" fmla="*/ 189575 w 103"/>
              <a:gd name="T17" fmla="*/ 134185 h 116"/>
              <a:gd name="T18" fmla="*/ 166826 w 103"/>
              <a:gd name="T19" fmla="*/ 156971 h 116"/>
              <a:gd name="T20" fmla="*/ 166826 w 103"/>
              <a:gd name="T21" fmla="*/ 35445 h 116"/>
              <a:gd name="T22" fmla="*/ 146605 w 103"/>
              <a:gd name="T23" fmla="*/ 17722 h 116"/>
              <a:gd name="T24" fmla="*/ 128911 w 103"/>
              <a:gd name="T25" fmla="*/ 17722 h 116"/>
              <a:gd name="T26" fmla="*/ 111217 w 103"/>
              <a:gd name="T27" fmla="*/ 0 h 116"/>
              <a:gd name="T28" fmla="*/ 93524 w 103"/>
              <a:gd name="T29" fmla="*/ 0 h 116"/>
              <a:gd name="T30" fmla="*/ 73302 w 103"/>
              <a:gd name="T31" fmla="*/ 17722 h 116"/>
              <a:gd name="T32" fmla="*/ 55609 w 103"/>
              <a:gd name="T33" fmla="*/ 17722 h 116"/>
              <a:gd name="T34" fmla="*/ 37915 w 103"/>
              <a:gd name="T35" fmla="*/ 35445 h 116"/>
              <a:gd name="T36" fmla="*/ 37915 w 103"/>
              <a:gd name="T37" fmla="*/ 55699 h 116"/>
              <a:gd name="T38" fmla="*/ 20221 w 103"/>
              <a:gd name="T39" fmla="*/ 55699 h 116"/>
              <a:gd name="T40" fmla="*/ 0 w 103"/>
              <a:gd name="T41" fmla="*/ 73422 h 116"/>
              <a:gd name="T42" fmla="*/ 20221 w 103"/>
              <a:gd name="T43" fmla="*/ 73422 h 116"/>
              <a:gd name="T44" fmla="*/ 37915 w 103"/>
              <a:gd name="T45" fmla="*/ 73422 h 116"/>
              <a:gd name="T46" fmla="*/ 37915 w 103"/>
              <a:gd name="T47" fmla="*/ 91144 h 116"/>
              <a:gd name="T48" fmla="*/ 37915 w 103"/>
              <a:gd name="T49" fmla="*/ 146844 h 116"/>
              <a:gd name="T50" fmla="*/ 55609 w 103"/>
              <a:gd name="T51" fmla="*/ 146844 h 116"/>
              <a:gd name="T52" fmla="*/ 55609 w 103"/>
              <a:gd name="T53" fmla="*/ 55699 h 116"/>
              <a:gd name="T54" fmla="*/ 55609 w 103"/>
              <a:gd name="T55" fmla="*/ 35445 h 116"/>
              <a:gd name="T56" fmla="*/ 73302 w 103"/>
              <a:gd name="T57" fmla="*/ 35445 h 116"/>
              <a:gd name="T58" fmla="*/ 73302 w 103"/>
              <a:gd name="T59" fmla="*/ 55699 h 116"/>
              <a:gd name="T60" fmla="*/ 73302 w 103"/>
              <a:gd name="T61" fmla="*/ 146844 h 116"/>
              <a:gd name="T62" fmla="*/ 93524 w 103"/>
              <a:gd name="T63" fmla="*/ 146844 h 116"/>
              <a:gd name="T64" fmla="*/ 93524 w 103"/>
              <a:gd name="T65" fmla="*/ 35445 h 116"/>
              <a:gd name="T66" fmla="*/ 93524 w 103"/>
              <a:gd name="T67" fmla="*/ 17722 h 116"/>
              <a:gd name="T68" fmla="*/ 111217 w 103"/>
              <a:gd name="T69" fmla="*/ 17722 h 116"/>
              <a:gd name="T70" fmla="*/ 111217 w 103"/>
              <a:gd name="T71" fmla="*/ 35445 h 116"/>
              <a:gd name="T72" fmla="*/ 111217 w 103"/>
              <a:gd name="T73" fmla="*/ 146844 h 116"/>
              <a:gd name="T74" fmla="*/ 128911 w 103"/>
              <a:gd name="T75" fmla="*/ 146844 h 116"/>
              <a:gd name="T76" fmla="*/ 128911 w 103"/>
              <a:gd name="T77" fmla="*/ 73422 h 116"/>
              <a:gd name="T78" fmla="*/ 128911 w 103"/>
              <a:gd name="T79" fmla="*/ 55699 h 116"/>
              <a:gd name="T80" fmla="*/ 128911 w 103"/>
              <a:gd name="T81" fmla="*/ 35445 h 116"/>
              <a:gd name="T82" fmla="*/ 146605 w 103"/>
              <a:gd name="T83" fmla="*/ 35445 h 116"/>
              <a:gd name="T84" fmla="*/ 146605 w 103"/>
              <a:gd name="T85" fmla="*/ 55699 h 116"/>
              <a:gd name="T86" fmla="*/ 146605 w 103"/>
              <a:gd name="T87" fmla="*/ 73422 h 116"/>
              <a:gd name="T88" fmla="*/ 146605 w 103"/>
              <a:gd name="T89" fmla="*/ 184820 h 116"/>
              <a:gd name="T90" fmla="*/ 166826 w 103"/>
              <a:gd name="T91" fmla="*/ 184820 h 116"/>
              <a:gd name="T92" fmla="*/ 166826 w 103"/>
              <a:gd name="T93" fmla="*/ 184820 h 116"/>
              <a:gd name="T94" fmla="*/ 202214 w 103"/>
              <a:gd name="T95" fmla="*/ 146844 h 116"/>
              <a:gd name="T96" fmla="*/ 219907 w 103"/>
              <a:gd name="T97" fmla="*/ 139248 h 116"/>
              <a:gd name="T98" fmla="*/ 240129 w 103"/>
              <a:gd name="T99" fmla="*/ 146844 h 116"/>
              <a:gd name="T100" fmla="*/ 166826 w 103"/>
              <a:gd name="T101" fmla="*/ 237988 h 116"/>
              <a:gd name="T102" fmla="*/ 166826 w 103"/>
              <a:gd name="T103" fmla="*/ 237988 h 116"/>
              <a:gd name="T104" fmla="*/ 166826 w 103"/>
              <a:gd name="T105" fmla="*/ 237988 h 116"/>
              <a:gd name="T106" fmla="*/ 128911 w 103"/>
              <a:gd name="T107" fmla="*/ 275965 h 116"/>
              <a:gd name="T108" fmla="*/ 55609 w 103"/>
              <a:gd name="T109" fmla="*/ 275965 h 116"/>
              <a:gd name="T110" fmla="*/ 20221 w 103"/>
              <a:gd name="T111" fmla="*/ 220265 h 116"/>
              <a:gd name="T112" fmla="*/ 20221 w 103"/>
              <a:gd name="T113" fmla="*/ 91144 h 116"/>
              <a:gd name="T114" fmla="*/ 20221 w 103"/>
              <a:gd name="T115" fmla="*/ 73422 h 11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3" h="116">
                <a:moveTo>
                  <a:pt x="0" y="29"/>
                </a:moveTo>
                <a:cubicBezTo>
                  <a:pt x="0" y="87"/>
                  <a:pt x="0" y="87"/>
                  <a:pt x="0" y="87"/>
                </a:cubicBezTo>
                <a:cubicBezTo>
                  <a:pt x="0" y="101"/>
                  <a:pt x="0" y="116"/>
                  <a:pt x="22" y="116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8" y="116"/>
                  <a:pt x="72" y="107"/>
                  <a:pt x="73" y="97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3" y="60"/>
                  <a:pt x="102" y="56"/>
                  <a:pt x="100" y="53"/>
                </a:cubicBezTo>
                <a:cubicBezTo>
                  <a:pt x="99" y="52"/>
                  <a:pt x="94" y="48"/>
                  <a:pt x="87" y="48"/>
                </a:cubicBezTo>
                <a:cubicBezTo>
                  <a:pt x="84" y="48"/>
                  <a:pt x="80" y="49"/>
                  <a:pt x="75" y="53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0"/>
                  <a:pt x="62" y="7"/>
                  <a:pt x="58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29" y="3"/>
                  <a:pt x="29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8" y="7"/>
                  <a:pt x="15" y="10"/>
                  <a:pt x="15" y="14"/>
                </a:cubicBezTo>
                <a:cubicBezTo>
                  <a:pt x="15" y="22"/>
                  <a:pt x="15" y="22"/>
                  <a:pt x="15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5"/>
                  <a:pt x="0" y="29"/>
                </a:cubicBezTo>
                <a:close/>
                <a:moveTo>
                  <a:pt x="8" y="29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58"/>
                  <a:pt x="15" y="58"/>
                  <a:pt x="15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14"/>
                  <a:pt x="22" y="14"/>
                  <a:pt x="22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58"/>
                  <a:pt x="29" y="58"/>
                  <a:pt x="29" y="58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7"/>
                  <a:pt x="37" y="7"/>
                  <a:pt x="37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58"/>
                  <a:pt x="44" y="58"/>
                  <a:pt x="44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14"/>
                  <a:pt x="51" y="14"/>
                  <a:pt x="51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73"/>
                  <a:pt x="58" y="73"/>
                  <a:pt x="58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73" y="65"/>
                  <a:pt x="80" y="58"/>
                </a:cubicBezTo>
                <a:cubicBezTo>
                  <a:pt x="83" y="56"/>
                  <a:pt x="85" y="55"/>
                  <a:pt x="87" y="55"/>
                </a:cubicBezTo>
                <a:cubicBezTo>
                  <a:pt x="92" y="55"/>
                  <a:pt x="95" y="58"/>
                  <a:pt x="95" y="58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5" y="104"/>
                  <a:pt x="63" y="109"/>
                  <a:pt x="51" y="109"/>
                </a:cubicBezTo>
                <a:cubicBezTo>
                  <a:pt x="37" y="109"/>
                  <a:pt x="37" y="109"/>
                  <a:pt x="22" y="109"/>
                </a:cubicBezTo>
                <a:cubicBezTo>
                  <a:pt x="8" y="109"/>
                  <a:pt x="8" y="102"/>
                  <a:pt x="8" y="87"/>
                </a:cubicBezTo>
                <a:cubicBezTo>
                  <a:pt x="8" y="76"/>
                  <a:pt x="8" y="49"/>
                  <a:pt x="8" y="36"/>
                </a:cubicBezTo>
                <a:lnTo>
                  <a:pt x="8" y="2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91382" tIns="45688" rIns="91382" bIns="45688"/>
          <a:lstStyle/>
          <a:p>
            <a:endParaRPr lang="en-US" dirty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F340B754-B5CF-1EF8-C977-F94EF04D594C}"/>
              </a:ext>
            </a:extLst>
          </p:cNvPr>
          <p:cNvCxnSpPr/>
          <p:nvPr/>
        </p:nvCxnSpPr>
        <p:spPr>
          <a:xfrm>
            <a:off x="8992435" y="1133933"/>
            <a:ext cx="0" cy="5589561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81">
            <a:extLst>
              <a:ext uri="{FF2B5EF4-FFF2-40B4-BE49-F238E27FC236}">
                <a16:creationId xmlns="" xmlns:a16="http://schemas.microsoft.com/office/drawing/2014/main" id="{A86F568C-83DE-F8A1-C670-7965490A421F}"/>
              </a:ext>
            </a:extLst>
          </p:cNvPr>
          <p:cNvSpPr/>
          <p:nvPr/>
        </p:nvSpPr>
        <p:spPr>
          <a:xfrm>
            <a:off x="9195989" y="1192591"/>
            <a:ext cx="2713426" cy="184258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70A02F13-1C3C-912B-F890-58C0E09EC356}"/>
              </a:ext>
            </a:extLst>
          </p:cNvPr>
          <p:cNvSpPr txBox="1"/>
          <p:nvPr/>
        </p:nvSpPr>
        <p:spPr>
          <a:xfrm>
            <a:off x="9190548" y="1293812"/>
            <a:ext cx="2807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 01.01.2022 г. в Магнитогорске в автоматическом режиме назначены пенсии </a:t>
            </a:r>
            <a:r>
              <a:rPr lang="ru-RU" sz="2000" b="1" dirty="0">
                <a:solidFill>
                  <a:srgbClr val="FF0000"/>
                </a:solidFill>
              </a:rPr>
              <a:t>66</a:t>
            </a:r>
            <a:r>
              <a:rPr lang="ru-RU" sz="2000" dirty="0"/>
              <a:t> гражданам.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="" xmlns:a16="http://schemas.microsoft.com/office/drawing/2014/main" id="{128827B2-8A68-D9A8-DF5D-0B11CA8DDF8E}"/>
              </a:ext>
            </a:extLst>
          </p:cNvPr>
          <p:cNvSpPr/>
          <p:nvPr/>
        </p:nvSpPr>
        <p:spPr>
          <a:xfrm>
            <a:off x="9186368" y="3136394"/>
            <a:ext cx="2713426" cy="338618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5814F4EC-14AF-C111-29C0-C84B2A1DA1C1}"/>
              </a:ext>
            </a:extLst>
          </p:cNvPr>
          <p:cNvSpPr txBox="1"/>
          <p:nvPr/>
        </p:nvSpPr>
        <p:spPr>
          <a:xfrm>
            <a:off x="9139329" y="3079687"/>
            <a:ext cx="280750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/>
              <a:t>В процессе заблаговременной работы в 2022 году в Магнитогорске на лиц, выходящих на пенсию в 2022 году, уже подготовлено </a:t>
            </a:r>
            <a:r>
              <a:rPr lang="ru-RU" sz="1900" b="1" dirty="0">
                <a:solidFill>
                  <a:srgbClr val="FF0000"/>
                </a:solidFill>
              </a:rPr>
              <a:t>2 267 </a:t>
            </a:r>
            <a:r>
              <a:rPr lang="ru-RU" sz="1700" dirty="0"/>
              <a:t>макетов пенсионных дел, запланированы проверки у </a:t>
            </a:r>
            <a:r>
              <a:rPr lang="ru-RU" sz="1900" b="1" dirty="0">
                <a:solidFill>
                  <a:srgbClr val="FF0000"/>
                </a:solidFill>
              </a:rPr>
              <a:t>370</a:t>
            </a:r>
            <a:r>
              <a:rPr lang="ru-RU" sz="1700" dirty="0"/>
              <a:t> </a:t>
            </a:r>
            <a:r>
              <a:rPr lang="ru-RU" sz="1700" dirty="0" smtClean="0"/>
              <a:t>работодателей, </a:t>
            </a:r>
            <a:r>
              <a:rPr lang="ru-RU" sz="1700" dirty="0"/>
              <a:t>имеющих рабочие места, дающие право на досрочное назначение пенсий.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3994030" y="2208362"/>
            <a:ext cx="8627" cy="13716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>
          <a:xfrm>
            <a:off x="9361062" y="6356350"/>
            <a:ext cx="2743200" cy="365125"/>
          </a:xfrm>
        </p:spPr>
        <p:txBody>
          <a:bodyPr/>
          <a:lstStyle/>
          <a:p>
            <a:fld id="{8F14E940-2253-4B76-8107-E46DE72813F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86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90C3AA-2E9F-39C3-48D2-5DB889007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34394F-0CD2-F8CB-AFC7-49194F8A34BE}"/>
              </a:ext>
            </a:extLst>
          </p:cNvPr>
          <p:cNvSpPr/>
          <p:nvPr/>
        </p:nvSpPr>
        <p:spPr>
          <a:xfrm>
            <a:off x="1827211" y="38101"/>
            <a:ext cx="9220200" cy="908050"/>
          </a:xfrm>
          <a:prstGeom prst="rect">
            <a:avLst/>
          </a:prstGeom>
          <a:solidFill>
            <a:srgbClr val="2963A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Подзаголовок 2">
            <a:extLst>
              <a:ext uri="{FF2B5EF4-FFF2-40B4-BE49-F238E27FC236}">
                <a16:creationId xmlns="" xmlns:a16="http://schemas.microsoft.com/office/drawing/2014/main" id="{627BA03B-46EE-ABA2-D156-03F78EB63C81}"/>
              </a:ext>
            </a:extLst>
          </p:cNvPr>
          <p:cNvSpPr txBox="1">
            <a:spLocks/>
          </p:cNvSpPr>
          <p:nvPr/>
        </p:nvSpPr>
        <p:spPr bwMode="auto">
          <a:xfrm>
            <a:off x="1144589" y="306389"/>
            <a:ext cx="20161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ПЕНСИОННЫЙ ФОНД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Челябинская область </a:t>
            </a:r>
          </a:p>
        </p:txBody>
      </p:sp>
      <p:pic>
        <p:nvPicPr>
          <p:cNvPr id="12293" name="Picture 3" descr="C:\Users\041-2205\Desktop\картинки\пфрчики\logo.JPEG">
            <a:extLst>
              <a:ext uri="{FF2B5EF4-FFF2-40B4-BE49-F238E27FC236}">
                <a16:creationId xmlns="" xmlns:a16="http://schemas.microsoft.com/office/drawing/2014/main" id="{B8362F21-4D61-7FBF-140B-24A52334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" y="-7936"/>
            <a:ext cx="1000124" cy="10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32">
            <a:extLst>
              <a:ext uri="{FF2B5EF4-FFF2-40B4-BE49-F238E27FC236}">
                <a16:creationId xmlns="" xmlns:a16="http://schemas.microsoft.com/office/drawing/2014/main" id="{9877AA50-F128-D2B4-2E6A-C56E6642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298" y="293689"/>
            <a:ext cx="887411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МАТЕРИНСКИЙ СЕМЕЙНЫЙ КАПИТАЛ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4781265-2D34-C96B-9692-4FB982D40931}"/>
              </a:ext>
            </a:extLst>
          </p:cNvPr>
          <p:cNvCxnSpPr/>
          <p:nvPr/>
        </p:nvCxnSpPr>
        <p:spPr>
          <a:xfrm>
            <a:off x="3024188" y="233364"/>
            <a:ext cx="0" cy="45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9" descr="https://matkapital-tmb.ru/wp-content/uploads/2018/06/cropped-1-1-1024x480.jpg">
            <a:extLst>
              <a:ext uri="{FF2B5EF4-FFF2-40B4-BE49-F238E27FC236}">
                <a16:creationId xmlns="" xmlns:a16="http://schemas.microsoft.com/office/drawing/2014/main" id="{C4FB9B1F-DAD9-289F-7A24-D048AA136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407" y="1243108"/>
            <a:ext cx="4687833" cy="2060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CAB3E0-B6EE-A963-97B1-3B2F143EEAD1}"/>
              </a:ext>
            </a:extLst>
          </p:cNvPr>
          <p:cNvSpPr txBox="1"/>
          <p:nvPr/>
        </p:nvSpPr>
        <p:spPr>
          <a:xfrm>
            <a:off x="72212" y="3552779"/>
            <a:ext cx="5229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b="1" kern="150" dirty="0">
                <a:solidFill>
                  <a:srgbClr val="0070C0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С 1 февраля 2022 года размер материнского капитала при рождении первого ребенка составляет </a:t>
            </a:r>
            <a:r>
              <a:rPr lang="ru-RU" b="1" kern="150" dirty="0">
                <a:solidFill>
                  <a:srgbClr val="FF0000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524 527,90 рублей</a:t>
            </a:r>
            <a:r>
              <a:rPr lang="ru-RU" b="1" kern="150" dirty="0">
                <a:solidFill>
                  <a:srgbClr val="0070C0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. </a:t>
            </a:r>
          </a:p>
          <a:p>
            <a:pPr indent="449580" algn="just"/>
            <a:r>
              <a:rPr lang="ru-RU" b="1" kern="150" dirty="0">
                <a:solidFill>
                  <a:srgbClr val="0070C0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На второго </a:t>
            </a:r>
            <a:r>
              <a:rPr lang="ru-RU" b="1" kern="150" dirty="0" smtClean="0">
                <a:solidFill>
                  <a:srgbClr val="0070C0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ребенка</a:t>
            </a:r>
            <a:r>
              <a:rPr lang="ru-RU" b="1" kern="150" dirty="0">
                <a:solidFill>
                  <a:srgbClr val="0070C0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ru-RU" b="1" kern="150" dirty="0" smtClean="0">
                <a:solidFill>
                  <a:srgbClr val="0070C0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рожденного </a:t>
            </a:r>
            <a:r>
              <a:rPr lang="ru-RU" b="1" kern="150" dirty="0">
                <a:solidFill>
                  <a:srgbClr val="0070C0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после 2020 года – </a:t>
            </a:r>
            <a:r>
              <a:rPr lang="ru-RU" b="1" kern="150" dirty="0">
                <a:solidFill>
                  <a:srgbClr val="FF0000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693 144,10 рубля</a:t>
            </a:r>
            <a:r>
              <a:rPr lang="ru-RU" b="1" kern="150" dirty="0">
                <a:solidFill>
                  <a:srgbClr val="0070C0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E9D791A-62A4-608C-2329-304E2AE37289}"/>
              </a:ext>
            </a:extLst>
          </p:cNvPr>
          <p:cNvSpPr txBox="1"/>
          <p:nvPr/>
        </p:nvSpPr>
        <p:spPr>
          <a:xfrm>
            <a:off x="134420" y="5095855"/>
            <a:ext cx="5006638" cy="138499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За текущий год выдано </a:t>
            </a:r>
            <a:r>
              <a:rPr lang="ru-RU" sz="2400" b="1" dirty="0">
                <a:solidFill>
                  <a:srgbClr val="FFFF00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159</a:t>
            </a:r>
            <a:r>
              <a:rPr lang="ru-RU" sz="1800" b="1" dirty="0">
                <a:solidFill>
                  <a:schemeClr val="bg1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сертификатов,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в </a:t>
            </a:r>
            <a:r>
              <a:rPr lang="ru-RU" sz="2400" b="1" dirty="0">
                <a:solidFill>
                  <a:srgbClr val="FFFF00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81</a:t>
            </a:r>
            <a:r>
              <a:rPr lang="ru-RU" sz="1800" b="1" dirty="0">
                <a:solidFill>
                  <a:schemeClr val="bg1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Calibri" pitchFamily="34" charset="0"/>
                <a:ea typeface="Andale Sans UI"/>
                <a:cs typeface="Tahoma" panose="020B0604030504040204" pitchFamily="34" charset="0"/>
              </a:rPr>
              <a:t>случае произведено увеличение размера материнского капитала в связи с рождением второго ребенка.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5D721D0F-BAFE-8197-D9D9-546B341F426F}"/>
              </a:ext>
            </a:extLst>
          </p:cNvPr>
          <p:cNvCxnSpPr/>
          <p:nvPr/>
        </p:nvCxnSpPr>
        <p:spPr>
          <a:xfrm>
            <a:off x="5327820" y="1243108"/>
            <a:ext cx="0" cy="52025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E4F4D674-DF29-3258-B582-4209B28A11E7}"/>
              </a:ext>
            </a:extLst>
          </p:cNvPr>
          <p:cNvSpPr/>
          <p:nvPr/>
        </p:nvSpPr>
        <p:spPr>
          <a:xfrm>
            <a:off x="5488742" y="1240439"/>
            <a:ext cx="6516000" cy="532447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 descr="Изображение выглядит как внутренний, игрушка, освещенный, те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ACACDB6-625D-2645-D995-1F92B47A3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02" y="5494461"/>
            <a:ext cx="1110344" cy="97340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8549C40-7822-D024-AF40-79B91BECB4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507" y="4608474"/>
            <a:ext cx="1059568" cy="75765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рава, внешний, здание, дом&#10;&#10;Автоматически созданное описание">
            <a:extLst>
              <a:ext uri="{FF2B5EF4-FFF2-40B4-BE49-F238E27FC236}">
                <a16:creationId xmlns="" xmlns:a16="http://schemas.microsoft.com/office/drawing/2014/main" id="{0D73516A-ABCD-9FB2-E611-A287D18B23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79" y="4553337"/>
            <a:ext cx="1342643" cy="857282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B29F9DA-368B-BE2A-4CC1-E205DF5A52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9" y="2104061"/>
            <a:ext cx="3265700" cy="24492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3846FFF-430E-D47E-CCBD-14F2BD781610}"/>
              </a:ext>
            </a:extLst>
          </p:cNvPr>
          <p:cNvSpPr txBox="1"/>
          <p:nvPr/>
        </p:nvSpPr>
        <p:spPr>
          <a:xfrm>
            <a:off x="5897666" y="1482345"/>
            <a:ext cx="597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Магнитогорске в 2022 году рассмотрено </a:t>
            </a:r>
            <a:r>
              <a:rPr lang="ru-RU" b="1" dirty="0">
                <a:solidFill>
                  <a:srgbClr val="FF0000"/>
                </a:solidFill>
              </a:rPr>
              <a:t>1071 заявление </a:t>
            </a:r>
            <a:r>
              <a:rPr lang="ru-RU" dirty="0"/>
              <a:t>о распоряжении средствами материнского капитала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E3268E0-95AC-11F6-AD5B-CE775D5DDA42}"/>
              </a:ext>
            </a:extLst>
          </p:cNvPr>
          <p:cNvSpPr txBox="1"/>
          <p:nvPr/>
        </p:nvSpPr>
        <p:spPr>
          <a:xfrm>
            <a:off x="5600065" y="3855921"/>
            <a:ext cx="153936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741 заявление </a:t>
            </a:r>
          </a:p>
          <a:p>
            <a:pPr algn="ctr"/>
            <a:r>
              <a:rPr lang="ru-RU" sz="1400" dirty="0"/>
              <a:t>на улучшение жилищных условий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168310B-B0DE-4D9C-91A2-F8AFEC4B0F07}"/>
              </a:ext>
            </a:extLst>
          </p:cNvPr>
          <p:cNvSpPr txBox="1"/>
          <p:nvPr/>
        </p:nvSpPr>
        <p:spPr>
          <a:xfrm>
            <a:off x="8729951" y="4848130"/>
            <a:ext cx="15118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87 заявлений </a:t>
            </a:r>
          </a:p>
          <a:p>
            <a:pPr algn="ctr"/>
            <a:r>
              <a:rPr lang="ru-RU" sz="1400" dirty="0"/>
              <a:t>на получение образования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A190EBC-AF5A-4D01-D5C8-E4B33F0F0EA8}"/>
              </a:ext>
            </a:extLst>
          </p:cNvPr>
          <p:cNvSpPr txBox="1"/>
          <p:nvPr/>
        </p:nvSpPr>
        <p:spPr>
          <a:xfrm>
            <a:off x="10384641" y="3748199"/>
            <a:ext cx="151183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8 заявлений </a:t>
            </a:r>
          </a:p>
          <a:p>
            <a:pPr algn="ctr"/>
            <a:r>
              <a:rPr lang="ru-RU" sz="1400" dirty="0"/>
              <a:t>на формирование накопительной пенсии мамы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AFAC1E2E-758D-9D24-355E-606971BDBA26}"/>
              </a:ext>
            </a:extLst>
          </p:cNvPr>
          <p:cNvSpPr/>
          <p:nvPr/>
        </p:nvSpPr>
        <p:spPr>
          <a:xfrm>
            <a:off x="5563546" y="3712498"/>
            <a:ext cx="1622749" cy="169812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9CAD62F4-DAE4-4D83-8562-9BB498F1AF90}"/>
              </a:ext>
            </a:extLst>
          </p:cNvPr>
          <p:cNvSpPr/>
          <p:nvPr/>
        </p:nvSpPr>
        <p:spPr>
          <a:xfrm>
            <a:off x="7257011" y="4769740"/>
            <a:ext cx="1444530" cy="169812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3EEC7C5F-64CD-6EE3-1F52-B3640A0212F0}"/>
              </a:ext>
            </a:extLst>
          </p:cNvPr>
          <p:cNvSpPr/>
          <p:nvPr/>
        </p:nvSpPr>
        <p:spPr>
          <a:xfrm>
            <a:off x="10293186" y="3712497"/>
            <a:ext cx="1622749" cy="169812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CAB92C2A-78BD-95CC-62DB-FE58947F24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58" y="5709904"/>
            <a:ext cx="1073646" cy="7407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961D4CB-F74F-6417-F08F-CC95966644BC}"/>
              </a:ext>
            </a:extLst>
          </p:cNvPr>
          <p:cNvSpPr txBox="1"/>
          <p:nvPr/>
        </p:nvSpPr>
        <p:spPr>
          <a:xfrm>
            <a:off x="7238198" y="4848130"/>
            <a:ext cx="144452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235 заявлений </a:t>
            </a:r>
          </a:p>
          <a:p>
            <a:pPr algn="ctr"/>
            <a:r>
              <a:rPr lang="ru-RU" sz="1400" dirty="0"/>
              <a:t>на ежемесячную выплату из </a:t>
            </a:r>
          </a:p>
          <a:p>
            <a:pPr algn="ctr"/>
            <a:r>
              <a:rPr lang="ru-RU" sz="1400" dirty="0"/>
              <a:t>средств МСК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22655197-9E36-1B9B-AFE1-E8BEF62822E1}"/>
              </a:ext>
            </a:extLst>
          </p:cNvPr>
          <p:cNvSpPr/>
          <p:nvPr/>
        </p:nvSpPr>
        <p:spPr>
          <a:xfrm>
            <a:off x="8778243" y="4780561"/>
            <a:ext cx="1444530" cy="169812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9343810" y="6356350"/>
            <a:ext cx="2743200" cy="365125"/>
          </a:xfrm>
        </p:spPr>
        <p:txBody>
          <a:bodyPr/>
          <a:lstStyle/>
          <a:p>
            <a:fld id="{8F14E940-2253-4B76-8107-E46DE72813F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783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90C3AA-2E9F-39C3-48D2-5DB889007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34394F-0CD2-F8CB-AFC7-49194F8A34BE}"/>
              </a:ext>
            </a:extLst>
          </p:cNvPr>
          <p:cNvSpPr/>
          <p:nvPr/>
        </p:nvSpPr>
        <p:spPr>
          <a:xfrm>
            <a:off x="1827211" y="38101"/>
            <a:ext cx="9220200" cy="908050"/>
          </a:xfrm>
          <a:prstGeom prst="rect">
            <a:avLst/>
          </a:prstGeom>
          <a:solidFill>
            <a:srgbClr val="2963A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Подзаголовок 2">
            <a:extLst>
              <a:ext uri="{FF2B5EF4-FFF2-40B4-BE49-F238E27FC236}">
                <a16:creationId xmlns="" xmlns:a16="http://schemas.microsoft.com/office/drawing/2014/main" id="{627BA03B-46EE-ABA2-D156-03F78EB63C81}"/>
              </a:ext>
            </a:extLst>
          </p:cNvPr>
          <p:cNvSpPr txBox="1">
            <a:spLocks/>
          </p:cNvSpPr>
          <p:nvPr/>
        </p:nvSpPr>
        <p:spPr bwMode="auto">
          <a:xfrm>
            <a:off x="1144589" y="306389"/>
            <a:ext cx="20161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ПЕНСИОННЫЙ ФОНД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Челябинская область </a:t>
            </a:r>
          </a:p>
        </p:txBody>
      </p:sp>
      <p:pic>
        <p:nvPicPr>
          <p:cNvPr id="12293" name="Picture 3" descr="C:\Users\041-2205\Desktop\картинки\пфрчики\logo.JPEG">
            <a:extLst>
              <a:ext uri="{FF2B5EF4-FFF2-40B4-BE49-F238E27FC236}">
                <a16:creationId xmlns="" xmlns:a16="http://schemas.microsoft.com/office/drawing/2014/main" id="{B8362F21-4D61-7FBF-140B-24A52334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" y="-7936"/>
            <a:ext cx="1000124" cy="10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32">
            <a:extLst>
              <a:ext uri="{FF2B5EF4-FFF2-40B4-BE49-F238E27FC236}">
                <a16:creationId xmlns="" xmlns:a16="http://schemas.microsoft.com/office/drawing/2014/main" id="{9877AA50-F128-D2B4-2E6A-C56E6642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298" y="293689"/>
            <a:ext cx="887411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СОЦИАЛЬНЫЕ ВЫПЛАТЫ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4781265-2D34-C96B-9692-4FB982D40931}"/>
              </a:ext>
            </a:extLst>
          </p:cNvPr>
          <p:cNvCxnSpPr/>
          <p:nvPr/>
        </p:nvCxnSpPr>
        <p:spPr>
          <a:xfrm>
            <a:off x="3024188" y="233364"/>
            <a:ext cx="0" cy="45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узел 8">
            <a:extLst>
              <a:ext uri="{FF2B5EF4-FFF2-40B4-BE49-F238E27FC236}">
                <a16:creationId xmlns="" xmlns:a16="http://schemas.microsoft.com/office/drawing/2014/main" id="{1453B94E-D2FA-CE35-D210-A55FB9C736ED}"/>
              </a:ext>
            </a:extLst>
          </p:cNvPr>
          <p:cNvSpPr/>
          <p:nvPr/>
        </p:nvSpPr>
        <p:spPr>
          <a:xfrm>
            <a:off x="152838" y="1194118"/>
            <a:ext cx="2596833" cy="2596832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147" tIns="45560" rIns="91147" bIns="45560" spcCol="0"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11" name="Picture 4" descr="C:\Users\25077\Desktop\i.jpg">
            <a:extLst>
              <a:ext uri="{FF2B5EF4-FFF2-40B4-BE49-F238E27FC236}">
                <a16:creationId xmlns="" xmlns:a16="http://schemas.microsoft.com/office/drawing/2014/main" id="{EBED94BD-1183-CC43-B82F-B4FA3844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878" b="96939" l="5000" r="97143">
                        <a14:foregroundMark x1="10408" y1="35102" x2="12143" y2="60204"/>
                        <a14:foregroundMark x1="21633" y1="47755" x2="21633" y2="47755"/>
                        <a14:foregroundMark x1="20102" y1="37653" x2="18571" y2="59184"/>
                        <a14:foregroundMark x1="32347" y1="40612" x2="32347" y2="40612"/>
                        <a14:foregroundMark x1="50918" y1="54082" x2="43673" y2="92755"/>
                        <a14:foregroundMark x1="45102" y1="50204" x2="19592" y2="69082"/>
                        <a14:foregroundMark x1="57959" y1="60612" x2="69286" y2="83061"/>
                        <a14:foregroundMark x1="40918" y1="76837" x2="41531" y2="80918"/>
                        <a14:foregroundMark x1="56939" y1="49184" x2="78980" y2="30204"/>
                        <a14:foregroundMark x1="37396" y1="8521" x2="31006" y2="15621"/>
                        <a14:foregroundMark x1="31006" y1="15621" x2="49822" y2="46627"/>
                        <a14:foregroundMark x1="57160" y1="9586" x2="48994" y2="40118"/>
                        <a14:foregroundMark x1="71124" y1="21657" x2="47101" y2="26509"/>
                        <a14:foregroundMark x1="43077" y1="8166" x2="52781" y2="35858"/>
                        <a14:foregroundMark x1="59882" y1="8166" x2="58225" y2="34911"/>
                        <a14:foregroundMark x1="71006" y1="13254" x2="71953" y2="16213"/>
                        <a14:foregroundMark x1="72189" y1="15858" x2="72544" y2="18462"/>
                        <a14:backgroundMark x1="71939" y1="28878" x2="50306" y2="51531"/>
                        <a14:backgroundMark x1="71243" y1="13018" x2="71243" y2="13018"/>
                        <a14:backgroundMark x1="71243" y1="13136" x2="71479" y2="13491"/>
                        <a14:backgroundMark x1="70651" y1="12308" x2="71953" y2="15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9" y="1299902"/>
            <a:ext cx="2399236" cy="2399235"/>
          </a:xfrm>
          <a:prstGeom prst="rect">
            <a:avLst/>
          </a:prstGeom>
          <a:noFill/>
          <a:effectLst>
            <a:outerShdw blurRad="76200" dir="21594000" sx="104000" sy="104000" algn="ctr" rotWithShape="0">
              <a:prstClr val="black">
                <a:alpha val="38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5A226252-B543-AFB3-BA22-FF741C2BB67E}"/>
              </a:ext>
            </a:extLst>
          </p:cNvPr>
          <p:cNvSpPr/>
          <p:nvPr/>
        </p:nvSpPr>
        <p:spPr>
          <a:xfrm>
            <a:off x="7409573" y="4613753"/>
            <a:ext cx="3902343" cy="201596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81B8580-A4D9-2E8A-DDC1-B0B3BA8EA5A4}"/>
              </a:ext>
            </a:extLst>
          </p:cNvPr>
          <p:cNvSpPr txBox="1"/>
          <p:nvPr/>
        </p:nvSpPr>
        <p:spPr>
          <a:xfrm>
            <a:off x="7335098" y="4815766"/>
            <a:ext cx="40512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С 01.01.2022 г. в клиентскую службу и МФЦ г. Магнитогорска обратилось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3 107 </a:t>
            </a:r>
            <a:r>
              <a:rPr lang="ru-RU" sz="2000" dirty="0">
                <a:latin typeface="Calibri" pitchFamily="34" charset="0"/>
              </a:rPr>
              <a:t>человек по вопросу назначения пособий и 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мер социальной поддержки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2E137C-E2AF-C080-B40A-6B524FC87A9B}"/>
              </a:ext>
            </a:extLst>
          </p:cNvPr>
          <p:cNvSpPr txBox="1"/>
          <p:nvPr/>
        </p:nvSpPr>
        <p:spPr>
          <a:xfrm>
            <a:off x="2987942" y="1236664"/>
            <a:ext cx="8772526" cy="32316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С 01.07.2021 по 30.04.2022 специалистами управления социальных выплат в г. Магнитогорске было вынесено </a:t>
            </a:r>
            <a:r>
              <a:rPr lang="ru-RU" sz="1700" b="1" dirty="0">
                <a:solidFill>
                  <a:srgbClr val="FFFF00"/>
                </a:solidFill>
              </a:rPr>
              <a:t>15 710 </a:t>
            </a:r>
            <a:r>
              <a:rPr lang="ru-RU" sz="1700" dirty="0">
                <a:solidFill>
                  <a:schemeClr val="bg1"/>
                </a:solidFill>
              </a:rPr>
              <a:t>решений по выплате </a:t>
            </a:r>
          </a:p>
          <a:p>
            <a:r>
              <a:rPr lang="ru-RU" sz="1700" dirty="0">
                <a:solidFill>
                  <a:schemeClr val="bg1"/>
                </a:solidFill>
              </a:rPr>
              <a:t>	ежемесячного пособия женщине, вставшей на учет в ранние сроки</a:t>
            </a:r>
          </a:p>
          <a:p>
            <a:r>
              <a:rPr lang="ru-RU" sz="1700" dirty="0">
                <a:solidFill>
                  <a:schemeClr val="bg1"/>
                </a:solidFill>
              </a:rPr>
              <a:t>	беременности;</a:t>
            </a:r>
          </a:p>
          <a:p>
            <a:r>
              <a:rPr lang="ru-RU" sz="1700" dirty="0">
                <a:solidFill>
                  <a:schemeClr val="bg1"/>
                </a:solidFill>
              </a:rPr>
              <a:t>	ежемесячного пособия на ребенка в возрасте от 8 до 17 лет единственному родителю такого ребенка, в отношении которого такому родителю предусмотрена на основании судебного решения уплата алиментов, при этом размер среднедушевого дохода такой семьи не превышает величину прожиточного минимума на душу населения в субъекте РФ по месту </a:t>
            </a:r>
            <a:r>
              <a:rPr lang="ru-RU" sz="1700" dirty="0" smtClean="0">
                <a:solidFill>
                  <a:schemeClr val="bg1"/>
                </a:solidFill>
              </a:rPr>
              <a:t>жительства (пребывания) </a:t>
            </a:r>
            <a:r>
              <a:rPr lang="ru-RU" sz="1700" dirty="0">
                <a:solidFill>
                  <a:schemeClr val="bg1"/>
                </a:solidFill>
              </a:rPr>
              <a:t>или фактического проживания заявителя на дату обращения за назначением указанного </a:t>
            </a:r>
            <a:r>
              <a:rPr lang="ru-RU" sz="1700" dirty="0" smtClean="0">
                <a:solidFill>
                  <a:schemeClr val="bg1"/>
                </a:solidFill>
              </a:rPr>
              <a:t>пособия, из </a:t>
            </a:r>
            <a:r>
              <a:rPr lang="ru-RU" sz="1700" dirty="0">
                <a:solidFill>
                  <a:schemeClr val="bg1"/>
                </a:solidFill>
              </a:rPr>
              <a:t>них вынесено</a:t>
            </a:r>
          </a:p>
          <a:p>
            <a:r>
              <a:rPr lang="ru-RU" sz="1700" dirty="0">
                <a:solidFill>
                  <a:schemeClr val="bg1"/>
                </a:solidFill>
              </a:rPr>
              <a:t>		</a:t>
            </a:r>
            <a:r>
              <a:rPr lang="ru-RU" sz="1700" b="1" dirty="0">
                <a:solidFill>
                  <a:srgbClr val="FFFF00"/>
                </a:solidFill>
              </a:rPr>
              <a:t>5 818 </a:t>
            </a:r>
            <a:r>
              <a:rPr lang="ru-RU" sz="1700" dirty="0">
                <a:solidFill>
                  <a:schemeClr val="bg1"/>
                </a:solidFill>
              </a:rPr>
              <a:t>положительных решений;</a:t>
            </a:r>
          </a:p>
          <a:p>
            <a:r>
              <a:rPr lang="ru-RU" sz="1700" dirty="0">
                <a:solidFill>
                  <a:schemeClr val="bg1"/>
                </a:solidFill>
              </a:rPr>
              <a:t>		</a:t>
            </a:r>
            <a:r>
              <a:rPr lang="ru-RU" sz="1700" b="1" dirty="0">
                <a:solidFill>
                  <a:srgbClr val="FFFF00"/>
                </a:solidFill>
              </a:rPr>
              <a:t>9 892 </a:t>
            </a:r>
            <a:r>
              <a:rPr lang="ru-RU" sz="1700" dirty="0" smtClean="0">
                <a:solidFill>
                  <a:schemeClr val="bg1"/>
                </a:solidFill>
              </a:rPr>
              <a:t>решения </a:t>
            </a:r>
            <a:r>
              <a:rPr lang="ru-RU" sz="1700" dirty="0">
                <a:solidFill>
                  <a:schemeClr val="bg1"/>
                </a:solidFill>
              </a:rPr>
              <a:t>об отказе в назначении пособия</a:t>
            </a:r>
          </a:p>
        </p:txBody>
      </p:sp>
      <p:pic>
        <p:nvPicPr>
          <p:cNvPr id="17" name="Рисунок 16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1C3432A1-DAA2-5CEF-DDEC-43DEB62B88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3462" y="4892674"/>
            <a:ext cx="476250" cy="476250"/>
          </a:xfrm>
          <a:prstGeom prst="rect">
            <a:avLst/>
          </a:prstGeom>
        </p:spPr>
      </p:pic>
      <p:pic>
        <p:nvPicPr>
          <p:cNvPr id="7" name="Рисунок 6" descr="Круг со стрелкой влево со сплошной заливкой">
            <a:extLst>
              <a:ext uri="{FF2B5EF4-FFF2-40B4-BE49-F238E27FC236}">
                <a16:creationId xmlns="" xmlns:a16="http://schemas.microsoft.com/office/drawing/2014/main" id="{4072B88A-61C7-0A3F-9FA9-6A4D24B874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3505200" y="1704975"/>
            <a:ext cx="457200" cy="457200"/>
          </a:xfrm>
          <a:prstGeom prst="rect">
            <a:avLst/>
          </a:prstGeom>
        </p:spPr>
      </p:pic>
      <p:pic>
        <p:nvPicPr>
          <p:cNvPr id="20" name="Рисунок 19" descr="Круг со стрелкой влево со сплошной заливкой">
            <a:extLst>
              <a:ext uri="{FF2B5EF4-FFF2-40B4-BE49-F238E27FC236}">
                <a16:creationId xmlns="" xmlns:a16="http://schemas.microsoft.com/office/drawing/2014/main" id="{127369AF-BAB6-DE42-D36B-51AD0D432F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3505200" y="2184024"/>
            <a:ext cx="457200" cy="457200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9CB5D213-454C-54F4-BB31-9388922FE237}"/>
              </a:ext>
            </a:extLst>
          </p:cNvPr>
          <p:cNvSpPr/>
          <p:nvPr/>
        </p:nvSpPr>
        <p:spPr>
          <a:xfrm>
            <a:off x="4557709" y="3811893"/>
            <a:ext cx="276225" cy="2762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7374FFE5-DF81-5F60-CB47-032892C232FA}"/>
              </a:ext>
            </a:extLst>
          </p:cNvPr>
          <p:cNvSpPr/>
          <p:nvPr/>
        </p:nvSpPr>
        <p:spPr>
          <a:xfrm>
            <a:off x="4557708" y="4124534"/>
            <a:ext cx="276225" cy="2762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353908B-208E-00BE-DAD7-1D9DC6ADCB69}"/>
              </a:ext>
            </a:extLst>
          </p:cNvPr>
          <p:cNvSpPr txBox="1"/>
          <p:nvPr/>
        </p:nvSpPr>
        <p:spPr>
          <a:xfrm>
            <a:off x="421471" y="4772274"/>
            <a:ext cx="6288226" cy="17543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С 1 мая 2022 специалистами управления социальных выплат в г. Магнитогорске </a:t>
            </a:r>
            <a:r>
              <a:rPr lang="ru-RU" dirty="0" smtClean="0">
                <a:solidFill>
                  <a:schemeClr val="bg1"/>
                </a:solidFill>
              </a:rPr>
              <a:t>вынесено </a:t>
            </a:r>
            <a:r>
              <a:rPr lang="ru-RU" b="1" dirty="0" smtClean="0">
                <a:solidFill>
                  <a:srgbClr val="FFFF00"/>
                </a:solidFill>
              </a:rPr>
              <a:t>18 156 </a:t>
            </a:r>
            <a:r>
              <a:rPr lang="ru-RU" dirty="0">
                <a:solidFill>
                  <a:schemeClr val="bg1"/>
                </a:solidFill>
              </a:rPr>
              <a:t>решений по назначению ежемесячной денежной выплаты на ребенка в возрасте от 8 до 17 лет для </a:t>
            </a:r>
            <a:r>
              <a:rPr lang="ru-RU" dirty="0" smtClean="0">
                <a:solidFill>
                  <a:schemeClr val="bg1"/>
                </a:solidFill>
              </a:rPr>
              <a:t>семей </a:t>
            </a:r>
            <a:r>
              <a:rPr lang="ru-RU" dirty="0">
                <a:solidFill>
                  <a:schemeClr val="bg1"/>
                </a:solidFill>
              </a:rPr>
              <a:t>Челябинской </a:t>
            </a:r>
            <a:r>
              <a:rPr lang="ru-RU" dirty="0" smtClean="0">
                <a:solidFill>
                  <a:schemeClr val="bg1"/>
                </a:solidFill>
              </a:rPr>
              <a:t>области со среднедушевым доходом, который не превышает величину прожиточного минимума на душу населения.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9335219" y="6347723"/>
            <a:ext cx="2743200" cy="365125"/>
          </a:xfrm>
        </p:spPr>
        <p:txBody>
          <a:bodyPr/>
          <a:lstStyle/>
          <a:p>
            <a:fld id="{8F14E940-2253-4B76-8107-E46DE72813F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847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90C3AA-2E9F-39C3-48D2-5DB889007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34394F-0CD2-F8CB-AFC7-49194F8A34BE}"/>
              </a:ext>
            </a:extLst>
          </p:cNvPr>
          <p:cNvSpPr/>
          <p:nvPr/>
        </p:nvSpPr>
        <p:spPr>
          <a:xfrm>
            <a:off x="1827211" y="38101"/>
            <a:ext cx="9220200" cy="908050"/>
          </a:xfrm>
          <a:prstGeom prst="rect">
            <a:avLst/>
          </a:prstGeom>
          <a:solidFill>
            <a:srgbClr val="2963A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Подзаголовок 2">
            <a:extLst>
              <a:ext uri="{FF2B5EF4-FFF2-40B4-BE49-F238E27FC236}">
                <a16:creationId xmlns="" xmlns:a16="http://schemas.microsoft.com/office/drawing/2014/main" id="{627BA03B-46EE-ABA2-D156-03F78EB63C81}"/>
              </a:ext>
            </a:extLst>
          </p:cNvPr>
          <p:cNvSpPr txBox="1">
            <a:spLocks/>
          </p:cNvSpPr>
          <p:nvPr/>
        </p:nvSpPr>
        <p:spPr bwMode="auto">
          <a:xfrm>
            <a:off x="1144589" y="306389"/>
            <a:ext cx="20161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ПЕНСИОННЫЙ ФОНД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Челябинская область </a:t>
            </a:r>
          </a:p>
        </p:txBody>
      </p:sp>
      <p:pic>
        <p:nvPicPr>
          <p:cNvPr id="12293" name="Picture 3" descr="C:\Users\041-2205\Desktop\картинки\пфрчики\logo.JPEG">
            <a:extLst>
              <a:ext uri="{FF2B5EF4-FFF2-40B4-BE49-F238E27FC236}">
                <a16:creationId xmlns="" xmlns:a16="http://schemas.microsoft.com/office/drawing/2014/main" id="{B8362F21-4D61-7FBF-140B-24A52334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" y="-7936"/>
            <a:ext cx="1000124" cy="10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4781265-2D34-C96B-9692-4FB982D40931}"/>
              </a:ext>
            </a:extLst>
          </p:cNvPr>
          <p:cNvCxnSpPr/>
          <p:nvPr/>
        </p:nvCxnSpPr>
        <p:spPr>
          <a:xfrm>
            <a:off x="3024188" y="233364"/>
            <a:ext cx="0" cy="45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BF049EA3-01AB-2B11-2276-7D44EA437FD3}"/>
              </a:ext>
            </a:extLst>
          </p:cNvPr>
          <p:cNvSpPr/>
          <p:nvPr/>
        </p:nvSpPr>
        <p:spPr>
          <a:xfrm>
            <a:off x="2695576" y="1239840"/>
            <a:ext cx="6572250" cy="5311771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белый, чер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77555321-7171-92F1-F91E-CA2003515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1333500"/>
            <a:ext cx="51435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88FD68-5164-24E6-6ADD-85182663A5CF}"/>
              </a:ext>
            </a:extLst>
          </p:cNvPr>
          <p:cNvSpPr txBox="1"/>
          <p:nvPr/>
        </p:nvSpPr>
        <p:spPr>
          <a:xfrm>
            <a:off x="5059195" y="3429000"/>
            <a:ext cx="24112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СПАСИБО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ЗА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ВНИМАНИЕ!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317932" y="6356350"/>
            <a:ext cx="2743200" cy="365125"/>
          </a:xfrm>
        </p:spPr>
        <p:txBody>
          <a:bodyPr/>
          <a:lstStyle/>
          <a:p>
            <a:fld id="{8F14E940-2253-4B76-8107-E46DE72813F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296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90C3AA-2E9F-39C3-48D2-5DB889007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34394F-0CD2-F8CB-AFC7-49194F8A34BE}"/>
              </a:ext>
            </a:extLst>
          </p:cNvPr>
          <p:cNvSpPr/>
          <p:nvPr/>
        </p:nvSpPr>
        <p:spPr>
          <a:xfrm>
            <a:off x="1827211" y="38101"/>
            <a:ext cx="9220200" cy="908050"/>
          </a:xfrm>
          <a:prstGeom prst="rect">
            <a:avLst/>
          </a:prstGeom>
          <a:solidFill>
            <a:srgbClr val="2963A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Подзаголовок 2">
            <a:extLst>
              <a:ext uri="{FF2B5EF4-FFF2-40B4-BE49-F238E27FC236}">
                <a16:creationId xmlns="" xmlns:a16="http://schemas.microsoft.com/office/drawing/2014/main" id="{627BA03B-46EE-ABA2-D156-03F78EB63C81}"/>
              </a:ext>
            </a:extLst>
          </p:cNvPr>
          <p:cNvSpPr txBox="1">
            <a:spLocks/>
          </p:cNvSpPr>
          <p:nvPr/>
        </p:nvSpPr>
        <p:spPr bwMode="auto">
          <a:xfrm>
            <a:off x="1144589" y="306389"/>
            <a:ext cx="20161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ПЕНСИОННЫЙ ФОНД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Челябинская область </a:t>
            </a:r>
          </a:p>
        </p:txBody>
      </p:sp>
      <p:pic>
        <p:nvPicPr>
          <p:cNvPr id="12293" name="Picture 3" descr="C:\Users\041-2205\Desktop\картинки\пфрчики\logo.JPEG">
            <a:extLst>
              <a:ext uri="{FF2B5EF4-FFF2-40B4-BE49-F238E27FC236}">
                <a16:creationId xmlns="" xmlns:a16="http://schemas.microsoft.com/office/drawing/2014/main" id="{B8362F21-4D61-7FBF-140B-24A52334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" y="-7936"/>
            <a:ext cx="1000124" cy="10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32">
            <a:extLst>
              <a:ext uri="{FF2B5EF4-FFF2-40B4-BE49-F238E27FC236}">
                <a16:creationId xmlns="" xmlns:a16="http://schemas.microsoft.com/office/drawing/2014/main" id="{9877AA50-F128-D2B4-2E6A-C56E6642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298" y="293689"/>
            <a:ext cx="894714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РЕОРГАНИЗАЦИЯ ПЕНСИОННОГО ФОНДА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4781265-2D34-C96B-9692-4FB982D40931}"/>
              </a:ext>
            </a:extLst>
          </p:cNvPr>
          <p:cNvCxnSpPr/>
          <p:nvPr/>
        </p:nvCxnSpPr>
        <p:spPr>
          <a:xfrm>
            <a:off x="3024188" y="233364"/>
            <a:ext cx="0" cy="45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F576D5B-4358-3E07-40C9-5DC598F6FB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576902"/>
            <a:ext cx="4051540" cy="4972050"/>
          </a:xfrm>
          <a:prstGeom prst="rect">
            <a:avLst/>
          </a:prstGeom>
          <a:ln w="25400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Рисунок 9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B8FDE78-2DE6-B90F-8B96-967419043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91" y="1544639"/>
            <a:ext cx="4014370" cy="4972050"/>
          </a:xfrm>
          <a:prstGeom prst="rect">
            <a:avLst/>
          </a:prstGeom>
          <a:ln w="25400">
            <a:solidFill>
              <a:schemeClr val="bg2">
                <a:lumMod val="50000"/>
              </a:schemeClr>
            </a:solidFill>
          </a:ln>
        </p:spPr>
      </p:pic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AE64AF32-4996-94D3-5321-3970C3D6BAF4}"/>
              </a:ext>
            </a:extLst>
          </p:cNvPr>
          <p:cNvCxnSpPr/>
          <p:nvPr/>
        </p:nvCxnSpPr>
        <p:spPr>
          <a:xfrm>
            <a:off x="581345" y="1371600"/>
            <a:ext cx="11210925" cy="0"/>
          </a:xfrm>
          <a:prstGeom prst="straightConnector1">
            <a:avLst/>
          </a:prstGeom>
          <a:ln w="3810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DCC74B5F-21A0-D1DE-2410-F6E819A04E56}"/>
              </a:ext>
            </a:extLst>
          </p:cNvPr>
          <p:cNvSpPr/>
          <p:nvPr/>
        </p:nvSpPr>
        <p:spPr>
          <a:xfrm>
            <a:off x="6034085" y="1301314"/>
            <a:ext cx="12382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775609-A588-2147-E734-977D84E59453}"/>
              </a:ext>
            </a:extLst>
          </p:cNvPr>
          <p:cNvSpPr txBox="1"/>
          <p:nvPr/>
        </p:nvSpPr>
        <p:spPr>
          <a:xfrm>
            <a:off x="5225315" y="980560"/>
            <a:ext cx="18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 октября 2021 г.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7AED7A0-3933-C6F2-DCE8-6F0B81FA8E90}"/>
              </a:ext>
            </a:extLst>
          </p:cNvPr>
          <p:cNvSpPr txBox="1"/>
          <p:nvPr/>
        </p:nvSpPr>
        <p:spPr>
          <a:xfrm>
            <a:off x="4423015" y="1483311"/>
            <a:ext cx="3384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ОПФР по Челябинской области реорганизовано в форме присоединения к нему подведомственных территориальных органов ПФР.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7F2D724-8A77-6C62-12AF-24811CAB499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66618" y="3300095"/>
            <a:ext cx="858883" cy="6511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082221F-AD0F-B94C-BC25-90DE6C18BC06}"/>
              </a:ext>
            </a:extLst>
          </p:cNvPr>
          <p:cNvSpPr txBox="1"/>
          <p:nvPr/>
        </p:nvSpPr>
        <p:spPr>
          <a:xfrm>
            <a:off x="5296619" y="2920146"/>
            <a:ext cx="25879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</a:rPr>
              <a:t>БЫЛО</a:t>
            </a:r>
          </a:p>
          <a:p>
            <a:pPr algn="ctr"/>
            <a:r>
              <a:rPr lang="ru-RU" sz="1300" dirty="0" smtClean="0"/>
              <a:t>Управления </a:t>
            </a:r>
            <a:r>
              <a:rPr lang="ru-RU" sz="1300" dirty="0"/>
              <a:t>ПФР –самостоятельные ЮЛ. Обслуживают жителей только своего района или города (полный цикл работ от приема документов до выплаты пенсий и пособий).</a:t>
            </a:r>
          </a:p>
        </p:txBody>
      </p:sp>
      <p:pic>
        <p:nvPicPr>
          <p:cNvPr id="24" name="Рисунок 23" descr="Изображение выглядит как текст,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18B078D-B204-37D0-16C6-CC423BBA76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19" y="5118062"/>
            <a:ext cx="896949" cy="7959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125003F-F1BA-8810-2201-D4EDEDCB47D0}"/>
              </a:ext>
            </a:extLst>
          </p:cNvPr>
          <p:cNvSpPr txBox="1"/>
          <p:nvPr/>
        </p:nvSpPr>
        <p:spPr>
          <a:xfrm>
            <a:off x="5252930" y="4681868"/>
            <a:ext cx="264024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</a:rPr>
              <a:t>СТАЛО</a:t>
            </a:r>
          </a:p>
          <a:p>
            <a:pPr algn="ctr"/>
            <a:r>
              <a:rPr lang="ru-RU" sz="1300" dirty="0" smtClean="0"/>
              <a:t>Клиентские </a:t>
            </a:r>
            <a:r>
              <a:rPr lang="ru-RU" sz="1300" dirty="0"/>
              <a:t>службы ОПФР по Челябинской области – ведут прием граждан своего района или города, при этом документы обрабатываются сотрудниками ОПФР, которые рассредоточены по всей территории Челябинской области.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753147" y="4649638"/>
            <a:ext cx="3053751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9361062" y="6356350"/>
            <a:ext cx="2743200" cy="365125"/>
          </a:xfrm>
        </p:spPr>
        <p:txBody>
          <a:bodyPr/>
          <a:lstStyle/>
          <a:p>
            <a:fld id="{8F14E940-2253-4B76-8107-E46DE72813F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90C3AA-2E9F-39C3-48D2-5DB889007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34394F-0CD2-F8CB-AFC7-49194F8A34BE}"/>
              </a:ext>
            </a:extLst>
          </p:cNvPr>
          <p:cNvSpPr/>
          <p:nvPr/>
        </p:nvSpPr>
        <p:spPr>
          <a:xfrm>
            <a:off x="1827211" y="38101"/>
            <a:ext cx="9220200" cy="908050"/>
          </a:xfrm>
          <a:prstGeom prst="rect">
            <a:avLst/>
          </a:prstGeom>
          <a:solidFill>
            <a:srgbClr val="2963A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Подзаголовок 2">
            <a:extLst>
              <a:ext uri="{FF2B5EF4-FFF2-40B4-BE49-F238E27FC236}">
                <a16:creationId xmlns="" xmlns:a16="http://schemas.microsoft.com/office/drawing/2014/main" id="{627BA03B-46EE-ABA2-D156-03F78EB63C81}"/>
              </a:ext>
            </a:extLst>
          </p:cNvPr>
          <p:cNvSpPr txBox="1">
            <a:spLocks/>
          </p:cNvSpPr>
          <p:nvPr/>
        </p:nvSpPr>
        <p:spPr bwMode="auto">
          <a:xfrm>
            <a:off x="1144589" y="306389"/>
            <a:ext cx="20161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ПЕНСИОННЫЙ ФОНД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Челябинская область </a:t>
            </a:r>
          </a:p>
        </p:txBody>
      </p:sp>
      <p:pic>
        <p:nvPicPr>
          <p:cNvPr id="12293" name="Picture 3" descr="C:\Users\041-2205\Desktop\картинки\пфрчики\logo.JPEG">
            <a:extLst>
              <a:ext uri="{FF2B5EF4-FFF2-40B4-BE49-F238E27FC236}">
                <a16:creationId xmlns="" xmlns:a16="http://schemas.microsoft.com/office/drawing/2014/main" id="{B8362F21-4D61-7FBF-140B-24A52334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" y="-7936"/>
            <a:ext cx="1000124" cy="10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32">
            <a:extLst>
              <a:ext uri="{FF2B5EF4-FFF2-40B4-BE49-F238E27FC236}">
                <a16:creationId xmlns="" xmlns:a16="http://schemas.microsoft.com/office/drawing/2014/main" id="{9877AA50-F128-D2B4-2E6A-C56E6642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298" y="293689"/>
            <a:ext cx="887412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МАГНИТОГОРСК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4781265-2D34-C96B-9692-4FB982D40931}"/>
              </a:ext>
            </a:extLst>
          </p:cNvPr>
          <p:cNvCxnSpPr/>
          <p:nvPr/>
        </p:nvCxnSpPr>
        <p:spPr>
          <a:xfrm>
            <a:off x="3024188" y="233364"/>
            <a:ext cx="0" cy="45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1955108-2B63-9008-0506-FC454A5899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265855"/>
            <a:ext cx="5518150" cy="535878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Рисунок 6" descr="Изображение выглядит как текст, здание, внешний, многоквартирный дом&#10;&#10;Автоматически созданное описание">
            <a:extLst>
              <a:ext uri="{FF2B5EF4-FFF2-40B4-BE49-F238E27FC236}">
                <a16:creationId xmlns="" xmlns:a16="http://schemas.microsoft.com/office/drawing/2014/main" id="{0D36A6B6-ED2B-4677-8277-DBF7A6E0CB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36" y="5380036"/>
            <a:ext cx="2079214" cy="114935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11" name="Рисунок 10" descr="Изображение выглядит как внешний, здание, дерево, кирпич&#10;&#10;Автоматически созданное описание">
            <a:extLst>
              <a:ext uri="{FF2B5EF4-FFF2-40B4-BE49-F238E27FC236}">
                <a16:creationId xmlns="" xmlns:a16="http://schemas.microsoft.com/office/drawing/2014/main" id="{D8A4B5C6-C00D-5E28-AB23-7A677B0EA3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42" y="3998296"/>
            <a:ext cx="2059434" cy="126585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C2F5F1-C40E-06E4-2039-C99489AD76AC}"/>
              </a:ext>
            </a:extLst>
          </p:cNvPr>
          <p:cNvSpPr txBox="1"/>
          <p:nvPr/>
        </p:nvSpPr>
        <p:spPr>
          <a:xfrm>
            <a:off x="2227261" y="24203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2BB5BA2-61BF-CA14-2168-55D08913CD08}"/>
              </a:ext>
            </a:extLst>
          </p:cNvPr>
          <p:cNvSpPr txBox="1"/>
          <p:nvPr/>
        </p:nvSpPr>
        <p:spPr>
          <a:xfrm>
            <a:off x="5904613" y="4431168"/>
            <a:ext cx="27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EC6940F-444E-8812-777D-A6CB78B3DEB3}"/>
              </a:ext>
            </a:extLst>
          </p:cNvPr>
          <p:cNvSpPr txBox="1"/>
          <p:nvPr/>
        </p:nvSpPr>
        <p:spPr>
          <a:xfrm>
            <a:off x="5885563" y="57541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FD88DA8-939B-DFD1-8547-A0891D38D020}"/>
              </a:ext>
            </a:extLst>
          </p:cNvPr>
          <p:cNvSpPr txBox="1"/>
          <p:nvPr/>
        </p:nvSpPr>
        <p:spPr>
          <a:xfrm>
            <a:off x="3462334" y="52752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641688C-CE69-6E24-1813-081A1A85A11E}"/>
              </a:ext>
            </a:extLst>
          </p:cNvPr>
          <p:cNvSpPr txBox="1"/>
          <p:nvPr/>
        </p:nvSpPr>
        <p:spPr>
          <a:xfrm>
            <a:off x="6514202" y="1158096"/>
            <a:ext cx="53276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Магнитогорске зарегистрировано 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Calibri" pitchFamily="34" charset="0"/>
              </a:rPr>
              <a:t>• 122 </a:t>
            </a:r>
            <a:r>
              <a:rPr lang="ru-RU" sz="2600" b="1" dirty="0">
                <a:solidFill>
                  <a:srgbClr val="FF0000"/>
                </a:solidFill>
                <a:latin typeface="Calibri" pitchFamily="34" charset="0"/>
              </a:rPr>
              <a:t>547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получателей пенсий,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Calibri" pitchFamily="34" charset="0"/>
              </a:rPr>
              <a:t>• 494 464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застрахованных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лица,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ru-RU" sz="2600" b="1" dirty="0" smtClean="0">
                <a:solidFill>
                  <a:srgbClr val="FF0000"/>
                </a:solidFill>
                <a:latin typeface="Calibri" pitchFamily="34" charset="0"/>
              </a:rPr>
              <a:t>• 16 948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страхователей, из них: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Calibri" pitchFamily="34" charset="0"/>
              </a:rPr>
              <a:t>	- 7 490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юридические лица;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Calibri" pitchFamily="34" charset="0"/>
              </a:rPr>
              <a:t>	- 9 458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индивидуальные 		     предприниматели.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5C53F44-0A83-E9AF-2E9A-028E71909878}"/>
              </a:ext>
            </a:extLst>
          </p:cNvPr>
          <p:cNvSpPr txBox="1"/>
          <p:nvPr/>
        </p:nvSpPr>
        <p:spPr>
          <a:xfrm>
            <a:off x="8496588" y="4124325"/>
            <a:ext cx="3466812" cy="10156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cap="rnd"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Прием </a:t>
            </a:r>
            <a:r>
              <a:rPr lang="ru-RU" sz="2000" b="1" dirty="0"/>
              <a:t>юридических лиц и ИП </a:t>
            </a:r>
            <a:r>
              <a:rPr lang="ru-RU" dirty="0"/>
              <a:t>осуществляется в здании по адресу: </a:t>
            </a:r>
            <a:r>
              <a:rPr lang="ru-RU" sz="2000" b="1" dirty="0"/>
              <a:t>ул. Суворова, д. 123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1B0F0F3-B119-65DF-CC82-93847E57115B}"/>
              </a:ext>
            </a:extLst>
          </p:cNvPr>
          <p:cNvSpPr txBox="1"/>
          <p:nvPr/>
        </p:nvSpPr>
        <p:spPr>
          <a:xfrm>
            <a:off x="8496589" y="5446711"/>
            <a:ext cx="3466811" cy="9848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cap="rnd"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Прием </a:t>
            </a:r>
            <a:r>
              <a:rPr lang="ru-RU" sz="2000" b="1" dirty="0"/>
              <a:t>граждан</a:t>
            </a:r>
            <a:r>
              <a:rPr lang="ru-RU" dirty="0"/>
              <a:t> осуществляется в Клиентской службе по адресу: </a:t>
            </a:r>
            <a:r>
              <a:rPr lang="ru-RU" sz="2000" b="1" dirty="0"/>
              <a:t>пр. Ленина, 144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9361062" y="6356350"/>
            <a:ext cx="2743200" cy="365125"/>
          </a:xfrm>
        </p:spPr>
        <p:txBody>
          <a:bodyPr/>
          <a:lstStyle/>
          <a:p>
            <a:fld id="{8F14E940-2253-4B76-8107-E46DE72813F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540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90C3AA-2E9F-39C3-48D2-5DB889007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" y="-7936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34394F-0CD2-F8CB-AFC7-49194F8A34BE}"/>
              </a:ext>
            </a:extLst>
          </p:cNvPr>
          <p:cNvSpPr/>
          <p:nvPr/>
        </p:nvSpPr>
        <p:spPr>
          <a:xfrm>
            <a:off x="1827211" y="38101"/>
            <a:ext cx="9220200" cy="908050"/>
          </a:xfrm>
          <a:prstGeom prst="rect">
            <a:avLst/>
          </a:prstGeom>
          <a:solidFill>
            <a:srgbClr val="2963A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Подзаголовок 2">
            <a:extLst>
              <a:ext uri="{FF2B5EF4-FFF2-40B4-BE49-F238E27FC236}">
                <a16:creationId xmlns="" xmlns:a16="http://schemas.microsoft.com/office/drawing/2014/main" id="{627BA03B-46EE-ABA2-D156-03F78EB63C81}"/>
              </a:ext>
            </a:extLst>
          </p:cNvPr>
          <p:cNvSpPr txBox="1">
            <a:spLocks/>
          </p:cNvSpPr>
          <p:nvPr/>
        </p:nvSpPr>
        <p:spPr bwMode="auto">
          <a:xfrm>
            <a:off x="1144589" y="306389"/>
            <a:ext cx="20161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ПЕНСИОННЫЙ ФОНД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Челябинская область </a:t>
            </a:r>
          </a:p>
        </p:txBody>
      </p:sp>
      <p:pic>
        <p:nvPicPr>
          <p:cNvPr id="12293" name="Picture 3" descr="C:\Users\041-2205\Desktop\картинки\пфрчики\logo.JPEG">
            <a:extLst>
              <a:ext uri="{FF2B5EF4-FFF2-40B4-BE49-F238E27FC236}">
                <a16:creationId xmlns="" xmlns:a16="http://schemas.microsoft.com/office/drawing/2014/main" id="{B8362F21-4D61-7FBF-140B-24A52334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" y="-7936"/>
            <a:ext cx="1000124" cy="10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32">
            <a:extLst>
              <a:ext uri="{FF2B5EF4-FFF2-40B4-BE49-F238E27FC236}">
                <a16:creationId xmlns="" xmlns:a16="http://schemas.microsoft.com/office/drawing/2014/main" id="{9877AA50-F128-D2B4-2E6A-C56E6642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297" y="179389"/>
            <a:ext cx="904239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СПОСОБЫ ОБРАЩЕНИЯ ЖИТЕЛЕЙ МАГНИТОГОРСКА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ЗА УСЛУГАМИ ПЕНСИОННОГО ФОНДА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4781265-2D34-C96B-9692-4FB982D40931}"/>
              </a:ext>
            </a:extLst>
          </p:cNvPr>
          <p:cNvCxnSpPr/>
          <p:nvPr/>
        </p:nvCxnSpPr>
        <p:spPr>
          <a:xfrm>
            <a:off x="3024188" y="233364"/>
            <a:ext cx="0" cy="45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26">
            <a:extLst>
              <a:ext uri="{FF2B5EF4-FFF2-40B4-BE49-F238E27FC236}">
                <a16:creationId xmlns="" xmlns:a16="http://schemas.microsoft.com/office/drawing/2014/main" id="{2FA118F7-1A99-C024-2658-BFB2AD4E2EA4}"/>
              </a:ext>
            </a:extLst>
          </p:cNvPr>
          <p:cNvSpPr/>
          <p:nvPr/>
        </p:nvSpPr>
        <p:spPr>
          <a:xfrm rot="16200000">
            <a:off x="2566232" y="1697652"/>
            <a:ext cx="2036677" cy="177819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667" dirty="0">
              <a:ea typeface="+mj-ea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5A16C360-DED2-014B-0119-849B8ADBD599}"/>
              </a:ext>
            </a:extLst>
          </p:cNvPr>
          <p:cNvSpPr/>
          <p:nvPr/>
        </p:nvSpPr>
        <p:spPr>
          <a:xfrm>
            <a:off x="4473668" y="1571395"/>
            <a:ext cx="5588828" cy="9417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ru-RU" altLang="ko-KR" sz="2200" b="1" dirty="0">
                <a:solidFill>
                  <a:schemeClr val="tx1"/>
                </a:solidFill>
                <a:ea typeface="+mj-ea"/>
              </a:rPr>
              <a:t>Единый портал государственных и муниципальных услуг</a:t>
            </a:r>
            <a:endParaRPr lang="ko-KR" altLang="en-US" sz="2200" b="1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13" name="Isosceles Triangle 48">
            <a:extLst>
              <a:ext uri="{FF2B5EF4-FFF2-40B4-BE49-F238E27FC236}">
                <a16:creationId xmlns="" xmlns:a16="http://schemas.microsoft.com/office/drawing/2014/main" id="{24E3C869-3444-3EDF-FACF-B24078148CA7}"/>
              </a:ext>
            </a:extLst>
          </p:cNvPr>
          <p:cNvSpPr/>
          <p:nvPr/>
        </p:nvSpPr>
        <p:spPr>
          <a:xfrm rot="16200000">
            <a:off x="3082583" y="2263339"/>
            <a:ext cx="1003975" cy="1791356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667" dirty="0">
              <a:ea typeface="+mj-ea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A6063396-10B6-D467-275F-CF6F57A3A06E}"/>
              </a:ext>
            </a:extLst>
          </p:cNvPr>
          <p:cNvSpPr/>
          <p:nvPr/>
        </p:nvSpPr>
        <p:spPr>
          <a:xfrm>
            <a:off x="4453494" y="2658575"/>
            <a:ext cx="5604906" cy="9417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ru-RU" altLang="ko-KR" sz="2200" b="1" dirty="0">
                <a:solidFill>
                  <a:schemeClr val="tx1"/>
                </a:solidFill>
                <a:ea typeface="+mj-ea"/>
              </a:rPr>
              <a:t>Личный кабинет </a:t>
            </a:r>
          </a:p>
          <a:p>
            <a:pPr algn="r"/>
            <a:r>
              <a:rPr lang="ru-RU" altLang="ko-KR" sz="2200" b="1" dirty="0">
                <a:solidFill>
                  <a:schemeClr val="tx1"/>
                </a:solidFill>
                <a:ea typeface="+mj-ea"/>
              </a:rPr>
              <a:t>гражданина</a:t>
            </a:r>
          </a:p>
          <a:p>
            <a:pPr algn="r"/>
            <a:r>
              <a:rPr lang="ru-RU" altLang="ko-KR" sz="2200" b="1" dirty="0">
                <a:solidFill>
                  <a:schemeClr val="tx1"/>
                </a:solidFill>
                <a:ea typeface="+mj-ea"/>
              </a:rPr>
              <a:t> на сайте ПФР</a:t>
            </a:r>
            <a:endParaRPr lang="ko-KR" altLang="en-US" sz="2200" b="1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19" name="Isosceles Triangle 49">
            <a:extLst>
              <a:ext uri="{FF2B5EF4-FFF2-40B4-BE49-F238E27FC236}">
                <a16:creationId xmlns="" xmlns:a16="http://schemas.microsoft.com/office/drawing/2014/main" id="{303D6B2C-79A8-8CFB-3578-F4998231DB2A}"/>
              </a:ext>
            </a:extLst>
          </p:cNvPr>
          <p:cNvSpPr/>
          <p:nvPr/>
        </p:nvSpPr>
        <p:spPr>
          <a:xfrm rot="16200000">
            <a:off x="3087617" y="4263458"/>
            <a:ext cx="998749" cy="179087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667" dirty="0">
              <a:ea typeface="+mj-ea"/>
            </a:endParaRPr>
          </a:p>
        </p:txBody>
      </p:sp>
      <p:sp>
        <p:nvSpPr>
          <p:cNvPr id="20" name="Isosceles Triangle 50">
            <a:extLst>
              <a:ext uri="{FF2B5EF4-FFF2-40B4-BE49-F238E27FC236}">
                <a16:creationId xmlns="" xmlns:a16="http://schemas.microsoft.com/office/drawing/2014/main" id="{F7192D29-1FA6-E69F-93F1-7C1864E2E6DC}"/>
              </a:ext>
            </a:extLst>
          </p:cNvPr>
          <p:cNvSpPr/>
          <p:nvPr/>
        </p:nvSpPr>
        <p:spPr>
          <a:xfrm rot="16200000">
            <a:off x="2545423" y="4821651"/>
            <a:ext cx="2025427" cy="177412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667" dirty="0">
              <a:ea typeface="+mj-ea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="" xmlns:a16="http://schemas.microsoft.com/office/drawing/2014/main" id="{FDCAD838-3099-1094-E7BF-098CD128331B}"/>
              </a:ext>
            </a:extLst>
          </p:cNvPr>
          <p:cNvSpPr/>
          <p:nvPr/>
        </p:nvSpPr>
        <p:spPr>
          <a:xfrm>
            <a:off x="4463020" y="3683933"/>
            <a:ext cx="5595380" cy="9417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ru-RU" altLang="ko-KR" sz="2200" b="1" dirty="0">
                <a:solidFill>
                  <a:schemeClr val="tx1"/>
                </a:solidFill>
                <a:latin typeface="Calibri" pitchFamily="34" charset="0"/>
                <a:ea typeface="+mj-ea"/>
              </a:rPr>
              <a:t>Многофункциональные</a:t>
            </a:r>
          </a:p>
          <a:p>
            <a:pPr algn="r"/>
            <a:r>
              <a:rPr lang="ru-RU" altLang="ko-KR" sz="2200" b="1" dirty="0">
                <a:solidFill>
                  <a:schemeClr val="tx1"/>
                </a:solidFill>
                <a:latin typeface="Calibri" pitchFamily="34" charset="0"/>
                <a:ea typeface="+mj-ea"/>
              </a:rPr>
              <a:t>центры</a:t>
            </a:r>
            <a:endParaRPr lang="ko-KR" altLang="en-US" sz="2200" b="1" dirty="0">
              <a:solidFill>
                <a:schemeClr val="tx1"/>
              </a:solidFill>
              <a:latin typeface="Calibri" pitchFamily="34" charset="0"/>
              <a:ea typeface="+mj-ea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="" xmlns:a16="http://schemas.microsoft.com/office/drawing/2014/main" id="{1932ADF2-5BBC-CA58-219F-75A146EC80B3}"/>
              </a:ext>
            </a:extLst>
          </p:cNvPr>
          <p:cNvSpPr/>
          <p:nvPr/>
        </p:nvSpPr>
        <p:spPr>
          <a:xfrm>
            <a:off x="4482429" y="4715049"/>
            <a:ext cx="5584631" cy="9417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ru-RU" altLang="ko-KR" sz="2200" b="1" dirty="0">
                <a:solidFill>
                  <a:schemeClr val="tx1"/>
                </a:solidFill>
                <a:ea typeface="+mj-ea"/>
              </a:rPr>
              <a:t>Клиентская служба</a:t>
            </a:r>
          </a:p>
          <a:p>
            <a:pPr algn="r"/>
            <a:r>
              <a:rPr lang="ru-RU" altLang="ko-KR" sz="2200" b="1" dirty="0">
                <a:solidFill>
                  <a:schemeClr val="tx1"/>
                </a:solidFill>
                <a:ea typeface="+mj-ea"/>
              </a:rPr>
              <a:t>в г. Магнитогорске</a:t>
            </a:r>
            <a:endParaRPr lang="ko-KR" altLang="en-US" sz="2200" b="1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23" name="Picture 9" descr="http://mihadm.com/upload/l/%D0%9C%D0%A4%D0%A6.jpg">
            <a:extLst>
              <a:ext uri="{FF2B5EF4-FFF2-40B4-BE49-F238E27FC236}">
                <a16:creationId xmlns="" xmlns:a16="http://schemas.microsoft.com/office/drawing/2014/main" id="{736E1B60-2B4E-AA2D-DF5B-4492BB48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782" y="3800114"/>
            <a:ext cx="1376545" cy="75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5E58B42D-D041-CC58-0746-003734EF628F}"/>
              </a:ext>
            </a:extLst>
          </p:cNvPr>
          <p:cNvGrpSpPr/>
          <p:nvPr/>
        </p:nvGrpSpPr>
        <p:grpSpPr>
          <a:xfrm>
            <a:off x="4559782" y="1662212"/>
            <a:ext cx="882186" cy="821975"/>
            <a:chOff x="550590" y="2648584"/>
            <a:chExt cx="1322839" cy="1325285"/>
          </a:xfrm>
        </p:grpSpPr>
        <p:sp>
          <p:nvSpPr>
            <p:cNvPr id="25" name="Скругленный прямоугольник 37">
              <a:extLst>
                <a:ext uri="{FF2B5EF4-FFF2-40B4-BE49-F238E27FC236}">
                  <a16:creationId xmlns="" xmlns:a16="http://schemas.microsoft.com/office/drawing/2014/main" id="{E13EFD2D-140F-2F38-64BC-F1D0BEAB050F}"/>
                </a:ext>
              </a:extLst>
            </p:cNvPr>
            <p:cNvSpPr/>
            <p:nvPr/>
          </p:nvSpPr>
          <p:spPr>
            <a:xfrm>
              <a:off x="550622" y="2651062"/>
              <a:ext cx="1322807" cy="1322807"/>
            </a:xfrm>
            <a:prstGeom prst="roundRect">
              <a:avLst>
                <a:gd name="adj" fmla="val 25792"/>
              </a:avLst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="" xmlns:a16="http://schemas.microsoft.com/office/drawing/2014/main" id="{725917FD-0E17-56B0-E9D0-DCA6704E31D4}"/>
                </a:ext>
              </a:extLst>
            </p:cNvPr>
            <p:cNvGrpSpPr/>
            <p:nvPr/>
          </p:nvGrpSpPr>
          <p:grpSpPr>
            <a:xfrm>
              <a:off x="550590" y="2648584"/>
              <a:ext cx="1322807" cy="1322807"/>
              <a:chOff x="5109135" y="4777183"/>
              <a:chExt cx="1322807" cy="1322807"/>
            </a:xfrm>
          </p:grpSpPr>
          <p:pic>
            <p:nvPicPr>
              <p:cNvPr id="27" name="Рисунок 64" descr="06F57334DC8E22FA784774D6E5524D2B97B1C11018EBDF5D3347F8C8C63575E4.png">
                <a:extLst>
                  <a:ext uri="{FF2B5EF4-FFF2-40B4-BE49-F238E27FC236}">
                    <a16:creationId xmlns="" xmlns:a16="http://schemas.microsoft.com/office/drawing/2014/main" id="{03369999-BC76-C5E8-44A2-BCA1B40AC3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1443" t="8620" r="11366" b="8682"/>
              <a:stretch/>
            </p:blipFill>
            <p:spPr bwMode="auto">
              <a:xfrm>
                <a:off x="5200031" y="4837310"/>
                <a:ext cx="1141013" cy="120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Скругленный прямоугольник 42">
                <a:extLst>
                  <a:ext uri="{FF2B5EF4-FFF2-40B4-BE49-F238E27FC236}">
                    <a16:creationId xmlns="" xmlns:a16="http://schemas.microsoft.com/office/drawing/2014/main" id="{FEBFA851-1BCC-42B0-528B-FB8A65F9FD09}"/>
                  </a:ext>
                </a:extLst>
              </p:cNvPr>
              <p:cNvSpPr/>
              <p:nvPr/>
            </p:nvSpPr>
            <p:spPr>
              <a:xfrm>
                <a:off x="5109135" y="4777183"/>
                <a:ext cx="1322807" cy="1322807"/>
              </a:xfrm>
              <a:prstGeom prst="roundRect">
                <a:avLst>
                  <a:gd name="adj" fmla="val 25792"/>
                </a:avLst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Рисунок 14" descr="Изображение выглядит как текст,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CEE324F-5EF8-3AFB-5992-8D16F16002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03" y="4751256"/>
            <a:ext cx="971601" cy="8621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0A05B85-D94D-5A04-2B99-1E9CE2ECBCD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9782" y="2781368"/>
            <a:ext cx="3092598" cy="696200"/>
          </a:xfrm>
          <a:prstGeom prst="rect">
            <a:avLst/>
          </a:prstGeom>
        </p:spPr>
      </p:pic>
      <p:pic>
        <p:nvPicPr>
          <p:cNvPr id="33" name="Изображение 113">
            <a:extLst>
              <a:ext uri="{FF2B5EF4-FFF2-40B4-BE49-F238E27FC236}">
                <a16:creationId xmlns="" xmlns:a16="http://schemas.microsoft.com/office/drawing/2014/main" id="{88FAE434-1C10-50DC-0BDD-26C00C0B490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7203" y="4737515"/>
            <a:ext cx="281292" cy="2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1800000" lon="1200000" rev="0"/>
            </a:camera>
            <a:lightRig rig="threePt" dir="t"/>
          </a:scene3d>
        </p:spPr>
      </p:pic>
      <p:sp>
        <p:nvSpPr>
          <p:cNvPr id="31" name="Равнобедренный треугольник 30">
            <a:extLst>
              <a:ext uri="{FF2B5EF4-FFF2-40B4-BE49-F238E27FC236}">
                <a16:creationId xmlns="" xmlns:a16="http://schemas.microsoft.com/office/drawing/2014/main" id="{53E4173A-2156-A271-A7CF-E6D5F8055C0D}"/>
              </a:ext>
            </a:extLst>
          </p:cNvPr>
          <p:cNvSpPr/>
          <p:nvPr/>
        </p:nvSpPr>
        <p:spPr>
          <a:xfrm rot="16200000">
            <a:off x="3119877" y="3267828"/>
            <a:ext cx="912159" cy="177412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7083EEA6-DCC9-9751-1D0D-292B666609A0}"/>
              </a:ext>
            </a:extLst>
          </p:cNvPr>
          <p:cNvSpPr/>
          <p:nvPr/>
        </p:nvSpPr>
        <p:spPr>
          <a:xfrm>
            <a:off x="4445199" y="5785878"/>
            <a:ext cx="5617297" cy="9417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ru-RU" altLang="ko-KR" sz="2200" b="1" dirty="0">
                <a:solidFill>
                  <a:schemeClr val="tx1"/>
                </a:solidFill>
                <a:ea typeface="+mj-ea"/>
              </a:rPr>
              <a:t>Почтовое отправление</a:t>
            </a:r>
            <a:endParaRPr lang="ko-KR" altLang="en-US" sz="2200" b="1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5" name="Рисунок 3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6986425-4D66-99B7-9566-5CEF1457FD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82" y="5870046"/>
            <a:ext cx="1539880" cy="746842"/>
          </a:xfrm>
          <a:prstGeom prst="rect">
            <a:avLst/>
          </a:prstGeom>
        </p:spPr>
      </p:pic>
      <p:sp>
        <p:nvSpPr>
          <p:cNvPr id="29" name="Rectangle 3">
            <a:extLst>
              <a:ext uri="{FF2B5EF4-FFF2-40B4-BE49-F238E27FC236}">
                <a16:creationId xmlns="" xmlns:a16="http://schemas.microsoft.com/office/drawing/2014/main" id="{9709641A-6AF5-6D71-116A-74E59485F3A7}"/>
              </a:ext>
            </a:extLst>
          </p:cNvPr>
          <p:cNvSpPr/>
          <p:nvPr/>
        </p:nvSpPr>
        <p:spPr>
          <a:xfrm>
            <a:off x="10634279" y="5785878"/>
            <a:ext cx="1139037" cy="9417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altLang="ko-KR" sz="2200" b="1" dirty="0">
                <a:solidFill>
                  <a:srgbClr val="FF0000"/>
                </a:solidFill>
                <a:ea typeface="+mj-ea"/>
              </a:rPr>
              <a:t>361</a:t>
            </a:r>
            <a:endParaRPr lang="ko-KR" altLang="en-US" sz="2200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="" xmlns:a16="http://schemas.microsoft.com/office/drawing/2014/main" id="{79D548FD-7857-F742-9F99-B30642235D08}"/>
              </a:ext>
            </a:extLst>
          </p:cNvPr>
          <p:cNvSpPr/>
          <p:nvPr/>
        </p:nvSpPr>
        <p:spPr>
          <a:xfrm>
            <a:off x="10626310" y="4695999"/>
            <a:ext cx="1139037" cy="9417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altLang="ko-KR" sz="2200" b="1" dirty="0">
                <a:solidFill>
                  <a:srgbClr val="FF0000"/>
                </a:solidFill>
                <a:ea typeface="+mj-ea"/>
              </a:rPr>
              <a:t>6 505</a:t>
            </a:r>
            <a:endParaRPr lang="ko-KR" altLang="en-US" sz="2200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448A0E-79EC-93A3-63E4-52E0119E7FC8}"/>
              </a:ext>
            </a:extLst>
          </p:cNvPr>
          <p:cNvSpPr txBox="1"/>
          <p:nvPr/>
        </p:nvSpPr>
        <p:spPr>
          <a:xfrm>
            <a:off x="10067060" y="1087439"/>
            <a:ext cx="20676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/>
              <a:t>Количество заявлений с 01.01.2022 г.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="" xmlns:a16="http://schemas.microsoft.com/office/drawing/2014/main" id="{BEF894E8-B9B9-2000-FDB1-5DA89FD84FD2}"/>
              </a:ext>
            </a:extLst>
          </p:cNvPr>
          <p:cNvSpPr/>
          <p:nvPr/>
        </p:nvSpPr>
        <p:spPr>
          <a:xfrm>
            <a:off x="10626310" y="3669184"/>
            <a:ext cx="1139037" cy="9417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altLang="ko-KR" sz="2200" b="1" dirty="0">
                <a:solidFill>
                  <a:srgbClr val="FF0000"/>
                </a:solidFill>
                <a:ea typeface="+mj-ea"/>
              </a:rPr>
              <a:t>8 315</a:t>
            </a:r>
            <a:endParaRPr lang="ko-KR" altLang="en-US" sz="2200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="" xmlns:a16="http://schemas.microsoft.com/office/drawing/2014/main" id="{31802BF9-5551-7C49-1DF4-6B140C206406}"/>
              </a:ext>
            </a:extLst>
          </p:cNvPr>
          <p:cNvSpPr/>
          <p:nvPr/>
        </p:nvSpPr>
        <p:spPr>
          <a:xfrm>
            <a:off x="10626310" y="2115855"/>
            <a:ext cx="1139037" cy="9417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altLang="ko-KR" sz="2200" b="1" dirty="0">
                <a:solidFill>
                  <a:srgbClr val="FF0000"/>
                </a:solidFill>
                <a:ea typeface="+mj-ea"/>
              </a:rPr>
              <a:t>13 044</a:t>
            </a:r>
            <a:endParaRPr lang="ko-KR" altLang="en-US" sz="2200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="" xmlns:a16="http://schemas.microsoft.com/office/drawing/2014/main" id="{40E8829A-E8E4-F889-7BB7-4D3A0CB04CA9}"/>
              </a:ext>
            </a:extLst>
          </p:cNvPr>
          <p:cNvSpPr/>
          <p:nvPr/>
        </p:nvSpPr>
        <p:spPr>
          <a:xfrm>
            <a:off x="10144514" y="1568410"/>
            <a:ext cx="276961" cy="2031952"/>
          </a:xfrm>
          <a:prstGeom prst="rightBrace">
            <a:avLst/>
          </a:prstGeom>
          <a:ln w="25400" cap="flat" cmpd="sng">
            <a:round/>
            <a:tailEnd type="none" w="lg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5853122-8BAB-9414-86D1-DF90FC5A5A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5" y="3273996"/>
            <a:ext cx="2457823" cy="2025428"/>
          </a:xfrm>
          <a:prstGeom prst="rect">
            <a:avLst/>
          </a:prstGeom>
        </p:spPr>
      </p:pic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9412818" y="6356350"/>
            <a:ext cx="2743200" cy="365125"/>
          </a:xfrm>
        </p:spPr>
        <p:txBody>
          <a:bodyPr/>
          <a:lstStyle/>
          <a:p>
            <a:fld id="{8F14E940-2253-4B76-8107-E46DE72813F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825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90C3AA-2E9F-39C3-48D2-5DB889007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34394F-0CD2-F8CB-AFC7-49194F8A34BE}"/>
              </a:ext>
            </a:extLst>
          </p:cNvPr>
          <p:cNvSpPr/>
          <p:nvPr/>
        </p:nvSpPr>
        <p:spPr>
          <a:xfrm>
            <a:off x="1827211" y="38101"/>
            <a:ext cx="9220200" cy="908050"/>
          </a:xfrm>
          <a:prstGeom prst="rect">
            <a:avLst/>
          </a:prstGeom>
          <a:solidFill>
            <a:srgbClr val="2963A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Подзаголовок 2">
            <a:extLst>
              <a:ext uri="{FF2B5EF4-FFF2-40B4-BE49-F238E27FC236}">
                <a16:creationId xmlns="" xmlns:a16="http://schemas.microsoft.com/office/drawing/2014/main" id="{627BA03B-46EE-ABA2-D156-03F78EB63C81}"/>
              </a:ext>
            </a:extLst>
          </p:cNvPr>
          <p:cNvSpPr txBox="1">
            <a:spLocks/>
          </p:cNvSpPr>
          <p:nvPr/>
        </p:nvSpPr>
        <p:spPr bwMode="auto">
          <a:xfrm>
            <a:off x="1144589" y="306389"/>
            <a:ext cx="20161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ПЕНСИОННЫЙ ФОНД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Челябинская область </a:t>
            </a:r>
          </a:p>
        </p:txBody>
      </p:sp>
      <p:pic>
        <p:nvPicPr>
          <p:cNvPr id="12293" name="Picture 3" descr="C:\Users\041-2205\Desktop\картинки\пфрчики\logo.JPEG">
            <a:extLst>
              <a:ext uri="{FF2B5EF4-FFF2-40B4-BE49-F238E27FC236}">
                <a16:creationId xmlns="" xmlns:a16="http://schemas.microsoft.com/office/drawing/2014/main" id="{B8362F21-4D61-7FBF-140B-24A52334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" y="-7936"/>
            <a:ext cx="1000124" cy="10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32">
            <a:extLst>
              <a:ext uri="{FF2B5EF4-FFF2-40B4-BE49-F238E27FC236}">
                <a16:creationId xmlns="" xmlns:a16="http://schemas.microsoft.com/office/drawing/2014/main" id="{9877AA50-F128-D2B4-2E6A-C56E6642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298" y="293689"/>
            <a:ext cx="887411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</a:rPr>
              <a:t>ЭЛЕКТРОННЫЕ УСЛУГИ БЕЗ РЕГИСТРАЦИИ</a:t>
            </a:r>
            <a:endParaRPr lang="ru-RU" altLang="ru-RU" sz="2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4781265-2D34-C96B-9692-4FB982D40931}"/>
              </a:ext>
            </a:extLst>
          </p:cNvPr>
          <p:cNvCxnSpPr/>
          <p:nvPr/>
        </p:nvCxnSpPr>
        <p:spPr>
          <a:xfrm>
            <a:off x="3024188" y="233364"/>
            <a:ext cx="0" cy="45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F5063E95-D6DB-6726-9F11-8A5A7C081D05}"/>
              </a:ext>
            </a:extLst>
          </p:cNvPr>
          <p:cNvSpPr/>
          <p:nvPr/>
        </p:nvSpPr>
        <p:spPr>
          <a:xfrm>
            <a:off x="1695449" y="1325461"/>
            <a:ext cx="8829675" cy="522615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17932" y="6356350"/>
            <a:ext cx="2743200" cy="365125"/>
          </a:xfrm>
        </p:spPr>
        <p:txBody>
          <a:bodyPr/>
          <a:lstStyle/>
          <a:p>
            <a:fld id="{8F14E940-2253-4B76-8107-E46DE72813F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142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90C3AA-2E9F-39C3-48D2-5DB889007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34394F-0CD2-F8CB-AFC7-49194F8A34BE}"/>
              </a:ext>
            </a:extLst>
          </p:cNvPr>
          <p:cNvSpPr/>
          <p:nvPr/>
        </p:nvSpPr>
        <p:spPr>
          <a:xfrm>
            <a:off x="1827211" y="38101"/>
            <a:ext cx="9220200" cy="908050"/>
          </a:xfrm>
          <a:prstGeom prst="rect">
            <a:avLst/>
          </a:prstGeom>
          <a:solidFill>
            <a:srgbClr val="2963A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Подзаголовок 2">
            <a:extLst>
              <a:ext uri="{FF2B5EF4-FFF2-40B4-BE49-F238E27FC236}">
                <a16:creationId xmlns="" xmlns:a16="http://schemas.microsoft.com/office/drawing/2014/main" id="{627BA03B-46EE-ABA2-D156-03F78EB63C81}"/>
              </a:ext>
            </a:extLst>
          </p:cNvPr>
          <p:cNvSpPr txBox="1">
            <a:spLocks/>
          </p:cNvSpPr>
          <p:nvPr/>
        </p:nvSpPr>
        <p:spPr bwMode="auto">
          <a:xfrm>
            <a:off x="1144589" y="306389"/>
            <a:ext cx="20161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ПЕНСИОННЫЙ ФОНД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Челябинская область </a:t>
            </a:r>
          </a:p>
        </p:txBody>
      </p:sp>
      <p:pic>
        <p:nvPicPr>
          <p:cNvPr id="12293" name="Picture 3" descr="C:\Users\041-2205\Desktop\картинки\пфрчики\logo.JPEG">
            <a:extLst>
              <a:ext uri="{FF2B5EF4-FFF2-40B4-BE49-F238E27FC236}">
                <a16:creationId xmlns="" xmlns:a16="http://schemas.microsoft.com/office/drawing/2014/main" id="{B8362F21-4D61-7FBF-140B-24A52334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" y="-7936"/>
            <a:ext cx="1000124" cy="10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32">
            <a:extLst>
              <a:ext uri="{FF2B5EF4-FFF2-40B4-BE49-F238E27FC236}">
                <a16:creationId xmlns="" xmlns:a16="http://schemas.microsoft.com/office/drawing/2014/main" id="{9877AA50-F128-D2B4-2E6A-C56E6642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298" y="293689"/>
            <a:ext cx="887411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ВОЗМОЖНОСТИ КАБИНЕТА СТРАХОВАТЕЛЕЙ ДЛЯ РАБОТОДАТЕЛЕЙ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4781265-2D34-C96B-9692-4FB982D40931}"/>
              </a:ext>
            </a:extLst>
          </p:cNvPr>
          <p:cNvCxnSpPr/>
          <p:nvPr/>
        </p:nvCxnSpPr>
        <p:spPr>
          <a:xfrm>
            <a:off x="3024188" y="233364"/>
            <a:ext cx="0" cy="45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0AD8CDBB-CFD5-4550-0F18-0FA3A1AB9468}"/>
              </a:ext>
            </a:extLst>
          </p:cNvPr>
          <p:cNvSpPr/>
          <p:nvPr/>
        </p:nvSpPr>
        <p:spPr>
          <a:xfrm>
            <a:off x="551890" y="1559858"/>
            <a:ext cx="11116236" cy="4787153"/>
          </a:xfrm>
          <a:prstGeom prst="roundRec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F8A026-AD43-0F7D-D34A-92B1757F9667}"/>
              </a:ext>
            </a:extLst>
          </p:cNvPr>
          <p:cNvSpPr txBox="1"/>
          <p:nvPr/>
        </p:nvSpPr>
        <p:spPr>
          <a:xfrm>
            <a:off x="3752530" y="2221476"/>
            <a:ext cx="7877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Сдача отчетности в электронном виде без посещения ПФР;</a:t>
            </a:r>
          </a:p>
          <a:p>
            <a:endParaRPr lang="ru-RU" b="1" dirty="0"/>
          </a:p>
          <a:p>
            <a:r>
              <a:rPr lang="ru-RU" b="1" dirty="0"/>
              <a:t>Загрузка и отправка на обработку сведений о трудовой деятельности </a:t>
            </a:r>
          </a:p>
          <a:p>
            <a:r>
              <a:rPr lang="ru-RU" b="1" dirty="0"/>
              <a:t>(СЗВ-ТД);</a:t>
            </a:r>
          </a:p>
          <a:p>
            <a:r>
              <a:rPr lang="ru-RU" b="1" dirty="0"/>
              <a:t>Передача проекта отчетности в ПФР для проверки и упрощения сдачи;</a:t>
            </a:r>
          </a:p>
          <a:p>
            <a:endParaRPr lang="ru-RU" b="1" dirty="0"/>
          </a:p>
          <a:p>
            <a:r>
              <a:rPr lang="ru-RU" b="1" dirty="0"/>
              <a:t>Загрузка подготовленных документов персонифицированного учета </a:t>
            </a:r>
          </a:p>
          <a:p>
            <a:r>
              <a:rPr lang="ru-RU" b="1" dirty="0"/>
              <a:t>(АДВ1, АДВ2, АДВ3);</a:t>
            </a:r>
          </a:p>
          <a:p>
            <a:r>
              <a:rPr lang="ru-RU" b="1" dirty="0"/>
              <a:t>Запрос сведений о трудовой деятельности для выдачи работнику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2F0C0B-2B17-D286-3599-FD1DD4E14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7" y="2224089"/>
            <a:ext cx="3221146" cy="3523129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343810" y="6356350"/>
            <a:ext cx="2743200" cy="365125"/>
          </a:xfrm>
        </p:spPr>
        <p:txBody>
          <a:bodyPr/>
          <a:lstStyle/>
          <a:p>
            <a:fld id="{8F14E940-2253-4B76-8107-E46DE72813F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733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90C3AA-2E9F-39C3-48D2-5DB889007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34394F-0CD2-F8CB-AFC7-49194F8A34BE}"/>
              </a:ext>
            </a:extLst>
          </p:cNvPr>
          <p:cNvSpPr/>
          <p:nvPr/>
        </p:nvSpPr>
        <p:spPr>
          <a:xfrm>
            <a:off x="1827211" y="38101"/>
            <a:ext cx="9220200" cy="908050"/>
          </a:xfrm>
          <a:prstGeom prst="rect">
            <a:avLst/>
          </a:prstGeom>
          <a:solidFill>
            <a:srgbClr val="2963A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Подзаголовок 2">
            <a:extLst>
              <a:ext uri="{FF2B5EF4-FFF2-40B4-BE49-F238E27FC236}">
                <a16:creationId xmlns="" xmlns:a16="http://schemas.microsoft.com/office/drawing/2014/main" id="{627BA03B-46EE-ABA2-D156-03F78EB63C81}"/>
              </a:ext>
            </a:extLst>
          </p:cNvPr>
          <p:cNvSpPr txBox="1">
            <a:spLocks/>
          </p:cNvSpPr>
          <p:nvPr/>
        </p:nvSpPr>
        <p:spPr bwMode="auto">
          <a:xfrm>
            <a:off x="1144589" y="306389"/>
            <a:ext cx="20161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ПЕНСИОННЫЙ ФОНД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Челябинская область </a:t>
            </a:r>
          </a:p>
        </p:txBody>
      </p:sp>
      <p:pic>
        <p:nvPicPr>
          <p:cNvPr id="12293" name="Picture 3" descr="C:\Users\041-2205\Desktop\картинки\пфрчики\logo.JPEG">
            <a:extLst>
              <a:ext uri="{FF2B5EF4-FFF2-40B4-BE49-F238E27FC236}">
                <a16:creationId xmlns="" xmlns:a16="http://schemas.microsoft.com/office/drawing/2014/main" id="{B8362F21-4D61-7FBF-140B-24A52334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" y="-7936"/>
            <a:ext cx="1000124" cy="10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32">
            <a:extLst>
              <a:ext uri="{FF2B5EF4-FFF2-40B4-BE49-F238E27FC236}">
                <a16:creationId xmlns="" xmlns:a16="http://schemas.microsoft.com/office/drawing/2014/main" id="{9877AA50-F128-D2B4-2E6A-C56E6642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298" y="293689"/>
            <a:ext cx="887411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УВЕЛИЧЕНИЕ ПЕНСИОННОГО ВОЗРАСТА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4781265-2D34-C96B-9692-4FB982D40931}"/>
              </a:ext>
            </a:extLst>
          </p:cNvPr>
          <p:cNvCxnSpPr/>
          <p:nvPr/>
        </p:nvCxnSpPr>
        <p:spPr>
          <a:xfrm>
            <a:off x="3024188" y="233364"/>
            <a:ext cx="0" cy="45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6E836A8E-0097-9166-0FD0-6A86C4EEDC25}"/>
              </a:ext>
            </a:extLst>
          </p:cNvPr>
          <p:cNvSpPr/>
          <p:nvPr/>
        </p:nvSpPr>
        <p:spPr>
          <a:xfrm>
            <a:off x="200025" y="1181100"/>
            <a:ext cx="5558497" cy="3476625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62F5CCE9-2219-17DA-AA60-CDCF1BA85948}"/>
              </a:ext>
            </a:extLst>
          </p:cNvPr>
          <p:cNvSpPr/>
          <p:nvPr/>
        </p:nvSpPr>
        <p:spPr>
          <a:xfrm>
            <a:off x="6350920" y="1181099"/>
            <a:ext cx="5558497" cy="3476625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8BDF6EC-4094-A3AD-AC65-51425C555D53}"/>
              </a:ext>
            </a:extLst>
          </p:cNvPr>
          <p:cNvSpPr txBox="1"/>
          <p:nvPr/>
        </p:nvSpPr>
        <p:spPr>
          <a:xfrm>
            <a:off x="877889" y="4835740"/>
            <a:ext cx="10364135" cy="169277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 cap="rnd">
            <a:solidFill>
              <a:srgbClr val="0070C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720000" rtlCol="0">
            <a:spAutoFit/>
          </a:bodyPr>
          <a:lstStyle/>
          <a:p>
            <a:endParaRPr lang="ru-RU" sz="1600" i="0" dirty="0" smtClean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i="0" dirty="0" smtClean="0">
                <a:solidFill>
                  <a:schemeClr val="bg1"/>
                </a:solidFill>
                <a:effectLst/>
              </a:rPr>
              <a:t>Предпенсионный </a:t>
            </a:r>
            <a:r>
              <a:rPr lang="ru-RU" i="0" dirty="0">
                <a:solidFill>
                  <a:schemeClr val="bg1"/>
                </a:solidFill>
                <a:effectLst/>
              </a:rPr>
              <a:t>возраст наступает за 5 лет до пенсионного возраста с учетом его поэтапного повышения.</a:t>
            </a:r>
          </a:p>
          <a:p>
            <a:endParaRPr lang="ru-RU" sz="800" i="0" dirty="0">
              <a:solidFill>
                <a:schemeClr val="bg1"/>
              </a:solidFill>
              <a:effectLst/>
            </a:endParaRPr>
          </a:p>
          <a:p>
            <a:r>
              <a:rPr lang="ru-RU" dirty="0">
                <a:solidFill>
                  <a:schemeClr val="bg1"/>
                </a:solidFill>
              </a:rPr>
              <a:t>В случае, когда право на пенсию возникает при выработке специального стажа, предпенсионный возраст наступает одновременно с его приобретением (врачи, учителя и т.д.)</a:t>
            </a:r>
          </a:p>
          <a:p>
            <a:endParaRPr lang="ru-RU" sz="8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15" name="Рисунок 14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3FBA4D64-007C-A98C-39FE-A1D1D6658F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6594" y="5189140"/>
            <a:ext cx="476250" cy="476250"/>
          </a:xfrm>
          <a:prstGeom prst="rect">
            <a:avLst/>
          </a:prstGeom>
        </p:spPr>
      </p:pic>
      <p:pic>
        <p:nvPicPr>
          <p:cNvPr id="21" name="Рисунок 20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D062B67D-4817-9266-8B05-E5E1412B5C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9342" y="5833820"/>
            <a:ext cx="476250" cy="476250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352436" y="6356350"/>
            <a:ext cx="2743200" cy="365125"/>
          </a:xfrm>
        </p:spPr>
        <p:txBody>
          <a:bodyPr/>
          <a:lstStyle/>
          <a:p>
            <a:fld id="{8F14E940-2253-4B76-8107-E46DE72813F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597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90C3AA-2E9F-39C3-48D2-5DB889007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34394F-0CD2-F8CB-AFC7-49194F8A34BE}"/>
              </a:ext>
            </a:extLst>
          </p:cNvPr>
          <p:cNvSpPr/>
          <p:nvPr/>
        </p:nvSpPr>
        <p:spPr>
          <a:xfrm>
            <a:off x="1827211" y="38101"/>
            <a:ext cx="9220200" cy="908050"/>
          </a:xfrm>
          <a:prstGeom prst="rect">
            <a:avLst/>
          </a:prstGeom>
          <a:solidFill>
            <a:srgbClr val="2963A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Подзаголовок 2">
            <a:extLst>
              <a:ext uri="{FF2B5EF4-FFF2-40B4-BE49-F238E27FC236}">
                <a16:creationId xmlns="" xmlns:a16="http://schemas.microsoft.com/office/drawing/2014/main" id="{627BA03B-46EE-ABA2-D156-03F78EB63C81}"/>
              </a:ext>
            </a:extLst>
          </p:cNvPr>
          <p:cNvSpPr txBox="1">
            <a:spLocks/>
          </p:cNvSpPr>
          <p:nvPr/>
        </p:nvSpPr>
        <p:spPr bwMode="auto">
          <a:xfrm>
            <a:off x="1144589" y="306389"/>
            <a:ext cx="20161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ПЕНСИОННЫЙ ФОНД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Челябинская область </a:t>
            </a:r>
          </a:p>
        </p:txBody>
      </p:sp>
      <p:pic>
        <p:nvPicPr>
          <p:cNvPr id="12293" name="Picture 3" descr="C:\Users\041-2205\Desktop\картинки\пфрчики\logo.JPEG">
            <a:extLst>
              <a:ext uri="{FF2B5EF4-FFF2-40B4-BE49-F238E27FC236}">
                <a16:creationId xmlns="" xmlns:a16="http://schemas.microsoft.com/office/drawing/2014/main" id="{B8362F21-4D61-7FBF-140B-24A52334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" y="-7936"/>
            <a:ext cx="1000124" cy="10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32">
            <a:extLst>
              <a:ext uri="{FF2B5EF4-FFF2-40B4-BE49-F238E27FC236}">
                <a16:creationId xmlns="" xmlns:a16="http://schemas.microsoft.com/office/drawing/2014/main" id="{9877AA50-F128-D2B4-2E6A-C56E6642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298" y="293689"/>
            <a:ext cx="887411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НОВЫЕ ОСНОВАНИЯ ДЛЯ ДОСРОЧНОГО ВЫХОДА НА ПЕНСИЮ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4781265-2D34-C96B-9692-4FB982D40931}"/>
              </a:ext>
            </a:extLst>
          </p:cNvPr>
          <p:cNvCxnSpPr/>
          <p:nvPr/>
        </p:nvCxnSpPr>
        <p:spPr>
          <a:xfrm>
            <a:off x="3024188" y="233364"/>
            <a:ext cx="0" cy="45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5D0C5288-B822-C83A-6036-6851625E4EAC}"/>
              </a:ext>
            </a:extLst>
          </p:cNvPr>
          <p:cNvSpPr/>
          <p:nvPr/>
        </p:nvSpPr>
        <p:spPr>
          <a:xfrm>
            <a:off x="219076" y="1251008"/>
            <a:ext cx="4819650" cy="531330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2B5E8C37-7648-E990-02BA-6D211400D03E}"/>
              </a:ext>
            </a:extLst>
          </p:cNvPr>
          <p:cNvSpPr/>
          <p:nvPr/>
        </p:nvSpPr>
        <p:spPr>
          <a:xfrm>
            <a:off x="452438" y="5265214"/>
            <a:ext cx="4352925" cy="1060817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C30D4C-D12E-5941-66DE-CD3F3918C103}"/>
              </a:ext>
            </a:extLst>
          </p:cNvPr>
          <p:cNvSpPr txBox="1"/>
          <p:nvPr/>
        </p:nvSpPr>
        <p:spPr>
          <a:xfrm>
            <a:off x="521887" y="1322213"/>
            <a:ext cx="416718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42900" algn="ctr"/>
            <a:r>
              <a:rPr lang="ru-RU" sz="2600" b="1" kern="150" dirty="0">
                <a:solidFill>
                  <a:srgbClr val="FFFF00"/>
                </a:solidFill>
                <a:ea typeface="Andale Sans UI"/>
                <a:cs typeface="Arial" panose="020B0604020202020204" pitchFamily="34" charset="0"/>
              </a:rPr>
              <a:t>ДЛИТЕЛЬНЫЙ СТАЖ </a:t>
            </a:r>
          </a:p>
          <a:p>
            <a:pPr indent="342900" algn="just"/>
            <a:r>
              <a:rPr lang="ru-RU" kern="150" dirty="0">
                <a:solidFill>
                  <a:schemeClr val="bg1"/>
                </a:solidFill>
                <a:ea typeface="Andale Sans UI"/>
                <a:cs typeface="Arial" panose="020B0604020202020204" pitchFamily="34" charset="0"/>
              </a:rPr>
              <a:t>На 2 года раньше общеустановлен-</a:t>
            </a:r>
            <a:r>
              <a:rPr lang="ru-RU" kern="150" dirty="0" err="1">
                <a:solidFill>
                  <a:schemeClr val="bg1"/>
                </a:solidFill>
                <a:ea typeface="Andale Sans UI"/>
                <a:cs typeface="Arial" panose="020B0604020202020204" pitchFamily="34" charset="0"/>
              </a:rPr>
              <a:t>ного</a:t>
            </a:r>
            <a:r>
              <a:rPr lang="ru-RU" kern="150" dirty="0">
                <a:solidFill>
                  <a:schemeClr val="bg1"/>
                </a:solidFill>
                <a:ea typeface="Andale Sans UI"/>
                <a:cs typeface="Arial" panose="020B0604020202020204" pitchFamily="34" charset="0"/>
              </a:rPr>
              <a:t> пенсионного возраста, но не ранее 55 лет для женщин и 60 лет для мужчин: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CFB695-25A9-24D7-24C6-D7EAC4CF0279}"/>
              </a:ext>
            </a:extLst>
          </p:cNvPr>
          <p:cNvSpPr txBox="1"/>
          <p:nvPr/>
        </p:nvSpPr>
        <p:spPr>
          <a:xfrm>
            <a:off x="560717" y="5277387"/>
            <a:ext cx="413510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700" b="1" kern="150" dirty="0" smtClean="0">
                <a:solidFill>
                  <a:srgbClr val="000000"/>
                </a:solidFill>
                <a:effectLst/>
                <a:latin typeface="Calibri" pitchFamily="34" charset="0"/>
                <a:ea typeface="Andale Sans UI"/>
                <a:cs typeface="Arial" panose="020B0604020202020204" pitchFamily="34" charset="0"/>
              </a:rPr>
              <a:t>С начала 2022 года </a:t>
            </a:r>
            <a:r>
              <a:rPr lang="ru-RU" sz="1700" b="1" kern="150" dirty="0">
                <a:solidFill>
                  <a:srgbClr val="000000"/>
                </a:solidFill>
                <a:effectLst/>
                <a:latin typeface="Calibri" pitchFamily="34" charset="0"/>
                <a:ea typeface="Andale Sans UI"/>
                <a:cs typeface="Arial" panose="020B0604020202020204" pitchFamily="34" charset="0"/>
              </a:rPr>
              <a:t>в Магнитогорске принято </a:t>
            </a:r>
            <a:r>
              <a:rPr lang="ru-RU" sz="1700" b="1" kern="150" dirty="0">
                <a:solidFill>
                  <a:srgbClr val="FF0000"/>
                </a:solidFill>
                <a:effectLst/>
                <a:latin typeface="Calibri" pitchFamily="34" charset="0"/>
                <a:ea typeface="Andale Sans UI"/>
                <a:cs typeface="Arial" panose="020B0604020202020204" pitchFamily="34" charset="0"/>
              </a:rPr>
              <a:t>46</a:t>
            </a:r>
            <a:r>
              <a:rPr lang="ru-RU" sz="1700" b="1" kern="150" dirty="0">
                <a:solidFill>
                  <a:srgbClr val="000000"/>
                </a:solidFill>
                <a:effectLst/>
                <a:latin typeface="Calibri" pitchFamily="34" charset="0"/>
                <a:ea typeface="Andale Sans UI"/>
                <a:cs typeface="Arial" panose="020B0604020202020204" pitchFamily="34" charset="0"/>
              </a:rPr>
              <a:t> заявлений, из них назначено </a:t>
            </a:r>
            <a:r>
              <a:rPr lang="ru-RU" sz="1700" b="1" kern="150" dirty="0">
                <a:solidFill>
                  <a:srgbClr val="FF0000"/>
                </a:solidFill>
                <a:effectLst/>
                <a:latin typeface="Calibri" pitchFamily="34" charset="0"/>
                <a:ea typeface="Andale Sans UI"/>
                <a:cs typeface="Arial" panose="020B0604020202020204" pitchFamily="34" charset="0"/>
              </a:rPr>
              <a:t>30</a:t>
            </a:r>
            <a:r>
              <a:rPr lang="ru-RU" sz="1700" b="1" kern="150" dirty="0">
                <a:solidFill>
                  <a:srgbClr val="000000"/>
                </a:solidFill>
                <a:effectLst/>
                <a:latin typeface="Calibri" pitchFamily="34" charset="0"/>
                <a:ea typeface="Andale Sans UI"/>
                <a:cs typeface="Arial" panose="020B0604020202020204" pitchFamily="34" charset="0"/>
              </a:rPr>
              <a:t> пенсий за  длительный стаж, отказано в установлении пенсии </a:t>
            </a:r>
            <a:r>
              <a:rPr lang="ru-RU" sz="1700" b="1" kern="150" dirty="0">
                <a:solidFill>
                  <a:srgbClr val="FF0000"/>
                </a:solidFill>
                <a:effectLst/>
                <a:latin typeface="Calibri" pitchFamily="34" charset="0"/>
                <a:ea typeface="Andale Sans UI"/>
                <a:cs typeface="Arial" panose="020B0604020202020204" pitchFamily="34" charset="0"/>
              </a:rPr>
              <a:t>12</a:t>
            </a:r>
            <a:r>
              <a:rPr lang="ru-RU" sz="1700" b="1" kern="150" dirty="0">
                <a:solidFill>
                  <a:srgbClr val="000000"/>
                </a:solidFill>
                <a:effectLst/>
                <a:latin typeface="Calibri" pitchFamily="34" charset="0"/>
                <a:ea typeface="Andale Sans UI"/>
                <a:cs typeface="Arial" panose="020B0604020202020204" pitchFamily="34" charset="0"/>
              </a:rPr>
              <a:t> гражданам.</a:t>
            </a:r>
            <a:endParaRPr lang="ru-RU" sz="1700" b="1" kern="150" dirty="0">
              <a:effectLst/>
              <a:latin typeface="Calibri" pitchFamily="34" charset="0"/>
              <a:ea typeface="Andale Sans UI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21109B-2635-976D-A8BC-860AF9F9E493}"/>
              </a:ext>
            </a:extLst>
          </p:cNvPr>
          <p:cNvSpPr txBox="1"/>
          <p:nvPr/>
        </p:nvSpPr>
        <p:spPr>
          <a:xfrm>
            <a:off x="2017160" y="2898268"/>
            <a:ext cx="27650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/>
            <a:r>
              <a:rPr lang="ru-RU" sz="2000" kern="150" dirty="0">
                <a:solidFill>
                  <a:schemeClr val="bg1"/>
                </a:solidFill>
                <a:effectLst/>
                <a:latin typeface="Calibri" pitchFamily="34" charset="0"/>
                <a:ea typeface="Andale Sans UI"/>
                <a:cs typeface="Arial" panose="020B0604020202020204" pitchFamily="34" charset="0"/>
              </a:rPr>
              <a:t>Женщины со стажем не менее 37 лет;</a:t>
            </a:r>
          </a:p>
          <a:p>
            <a:pPr indent="342900" algn="just"/>
            <a:endParaRPr lang="ru-RU" sz="2000" kern="150" dirty="0">
              <a:solidFill>
                <a:schemeClr val="bg1"/>
              </a:solidFill>
              <a:effectLst/>
              <a:latin typeface="Calibri" pitchFamily="34" charset="0"/>
              <a:ea typeface="Andale Sans UI"/>
              <a:cs typeface="Arial" panose="020B0604020202020204" pitchFamily="34" charset="0"/>
            </a:endParaRPr>
          </a:p>
          <a:p>
            <a:pPr indent="342900" algn="just"/>
            <a:r>
              <a:rPr lang="ru-RU" sz="2000" kern="150" dirty="0">
                <a:solidFill>
                  <a:schemeClr val="bg1"/>
                </a:solidFill>
                <a:latin typeface="Calibri" pitchFamily="34" charset="0"/>
                <a:ea typeface="Andale Sans UI"/>
                <a:cs typeface="Arial" panose="020B0604020202020204" pitchFamily="34" charset="0"/>
              </a:rPr>
              <a:t>Му</a:t>
            </a:r>
            <a:r>
              <a:rPr lang="ru-RU" sz="2000" kern="150" dirty="0">
                <a:solidFill>
                  <a:schemeClr val="bg1"/>
                </a:solidFill>
                <a:effectLst/>
                <a:latin typeface="Calibri" pitchFamily="34" charset="0"/>
                <a:ea typeface="Andale Sans UI"/>
                <a:cs typeface="Arial" panose="020B0604020202020204" pitchFamily="34" charset="0"/>
              </a:rPr>
              <a:t>жчины со стажем не менее 42 лет</a:t>
            </a:r>
            <a:endParaRPr lang="ru-RU" sz="2000" dirty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3" name="Picture 2" descr="Женщина – Бесплатные иконки: Социальное">
            <a:extLst>
              <a:ext uri="{FF2B5EF4-FFF2-40B4-BE49-F238E27FC236}">
                <a16:creationId xmlns="" xmlns:a16="http://schemas.microsoft.com/office/drawing/2014/main" id="{0B79AD80-2BD6-1A0C-C111-3B5AF67C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2" y="2797233"/>
            <a:ext cx="1039938" cy="1040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1CB45771-EFDC-6F23-C9D0-2E5FB61AAC51}"/>
              </a:ext>
            </a:extLst>
          </p:cNvPr>
          <p:cNvGrpSpPr/>
          <p:nvPr/>
        </p:nvGrpSpPr>
        <p:grpSpPr>
          <a:xfrm>
            <a:off x="671946" y="3996101"/>
            <a:ext cx="1219200" cy="1226316"/>
            <a:chOff x="2339752" y="339501"/>
            <a:chExt cx="4876800" cy="4876802"/>
          </a:xfrm>
        </p:grpSpPr>
        <p:pic>
          <p:nvPicPr>
            <p:cNvPr id="18" name="Picture 4" descr="Мужчина | Бесплатно значок">
              <a:extLst>
                <a:ext uri="{FF2B5EF4-FFF2-40B4-BE49-F238E27FC236}">
                  <a16:creationId xmlns="" xmlns:a16="http://schemas.microsoft.com/office/drawing/2014/main" id="{788C12FF-D5AF-A280-3FCE-F50A82E7F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F79646">
                  <a:tint val="45000"/>
                  <a:satMod val="400000"/>
                </a:srgb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3906" b="89844" l="9766" r="89844">
                          <a14:foregroundMark x1="47461" y1="12891" x2="52344" y2="38281"/>
                          <a14:foregroundMark x1="30859" y1="45313" x2="30859" y2="45313"/>
                          <a14:foregroundMark x1="41211" y1="28125" x2="58398" y2="58984"/>
                          <a14:foregroundMark x1="31055" y1="42773" x2="36328" y2="49609"/>
                          <a14:foregroundMark x1="46484" y1="55664" x2="50195" y2="66797"/>
                          <a14:foregroundMark x1="48047" y1="70898" x2="42383" y2="64453"/>
                          <a14:foregroundMark x1="55273" y1="58789" x2="55859" y2="70703"/>
                          <a14:foregroundMark x1="52148" y1="45898" x2="50977" y2="62500"/>
                          <a14:foregroundMark x1="54688" y1="26367" x2="64648" y2="45117"/>
                          <a14:foregroundMark x1="66016" y1="18164" x2="68945" y2="44727"/>
                          <a14:foregroundMark x1="54297" y1="17773" x2="64258" y2="35156"/>
                          <a14:foregroundMark x1="35547" y1="25195" x2="47266" y2="51758"/>
                          <a14:foregroundMark x1="34375" y1="36914" x2="44727" y2="52539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39502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Мужчина | Бесплатно значок">
              <a:extLst>
                <a:ext uri="{FF2B5EF4-FFF2-40B4-BE49-F238E27FC236}">
                  <a16:creationId xmlns="" xmlns:a16="http://schemas.microsoft.com/office/drawing/2014/main" id="{5B862298-4C81-DA9A-047B-9EBB39D87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60547" b="89844" l="9766" r="89844">
                          <a14:foregroundMark x1="47461" y1="12891" x2="52344" y2="38281"/>
                          <a14:foregroundMark x1="30859" y1="45313" x2="30859" y2="45313"/>
                          <a14:foregroundMark x1="31055" y1="42773" x2="36328" y2="49609"/>
                          <a14:foregroundMark x1="54688" y1="26367" x2="64648" y2="45117"/>
                          <a14:foregroundMark x1="66016" y1="18164" x2="68945" y2="44727"/>
                          <a14:foregroundMark x1="54297" y1="17773" x2="64258" y2="35156"/>
                          <a14:foregroundMark x1="35547" y1="25195" x2="47266" y2="51758"/>
                          <a14:foregroundMark x1="34375" y1="36914" x2="44727" y2="52539"/>
                          <a14:backgroundMark x1="50781" y1="62891" x2="50781" y2="62891"/>
                          <a14:backgroundMark x1="56445" y1="61914" x2="45703" y2="62500"/>
                          <a14:backgroundMark x1="54261" y1="65706" x2="54261" y2="65706"/>
                          <a14:backgroundMark x1="41477" y1="63977" x2="48295" y2="68876"/>
                        </a14:backgroundRemoval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39501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BEDC76FD-4CC1-8298-D479-6F69E35A01A5}"/>
              </a:ext>
            </a:extLst>
          </p:cNvPr>
          <p:cNvSpPr/>
          <p:nvPr/>
        </p:nvSpPr>
        <p:spPr>
          <a:xfrm>
            <a:off x="5172074" y="1239840"/>
            <a:ext cx="6800850" cy="531330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9BAF2E4E-B616-DC0D-E6DC-A677AE8C496D}"/>
              </a:ext>
            </a:extLst>
          </p:cNvPr>
          <p:cNvSpPr/>
          <p:nvPr/>
        </p:nvSpPr>
        <p:spPr>
          <a:xfrm>
            <a:off x="5491596" y="5265214"/>
            <a:ext cx="6167004" cy="1060817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9DDE15A-732A-9E76-861D-872A7F970B26}"/>
              </a:ext>
            </a:extLst>
          </p:cNvPr>
          <p:cNvSpPr txBox="1"/>
          <p:nvPr/>
        </p:nvSpPr>
        <p:spPr>
          <a:xfrm>
            <a:off x="5539223" y="1315621"/>
            <a:ext cx="611937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42900" algn="ctr"/>
            <a:r>
              <a:rPr lang="ru-RU" sz="2600" b="1" kern="150" dirty="0">
                <a:solidFill>
                  <a:srgbClr val="FFFF00"/>
                </a:solidFill>
                <a:latin typeface="Calibri" pitchFamily="34" charset="0"/>
                <a:ea typeface="Andale Sans UI"/>
                <a:cs typeface="Arial" panose="020B0604020202020204" pitchFamily="34" charset="0"/>
              </a:rPr>
              <a:t>МНОГОДЕТНЫЕ ЖЕНЩИНЫ </a:t>
            </a:r>
            <a:r>
              <a:rPr lang="ru-RU" sz="2600" b="1" kern="150" dirty="0" smtClean="0">
                <a:solidFill>
                  <a:srgbClr val="FFFF00"/>
                </a:solidFill>
                <a:latin typeface="Calibri" pitchFamily="34" charset="0"/>
                <a:ea typeface="Andale Sans UI"/>
                <a:cs typeface="Arial" panose="020B0604020202020204" pitchFamily="34" charset="0"/>
              </a:rPr>
              <a:t> С</a:t>
            </a:r>
            <a:endParaRPr lang="ru-RU" sz="2600" b="1" kern="150" dirty="0">
              <a:solidFill>
                <a:srgbClr val="FFFF00"/>
              </a:solidFill>
              <a:latin typeface="Calibri" pitchFamily="34" charset="0"/>
              <a:ea typeface="Andale Sans UI"/>
              <a:cs typeface="Arial" panose="020B0604020202020204" pitchFamily="34" charset="0"/>
            </a:endParaRPr>
          </a:p>
          <a:p>
            <a:pPr indent="342900" algn="ctr"/>
            <a:r>
              <a:rPr lang="ru-RU" sz="2600" b="1" kern="150" dirty="0">
                <a:solidFill>
                  <a:srgbClr val="FFFF00"/>
                </a:solidFill>
                <a:latin typeface="Calibri" pitchFamily="34" charset="0"/>
                <a:ea typeface="Andale Sans UI"/>
                <a:cs typeface="Arial" panose="020B0604020202020204" pitchFamily="34" charset="0"/>
              </a:rPr>
              <a:t>ТРЕМЯ И ЧЕТЫРЬМЯ ДЕТЬМИ</a:t>
            </a:r>
          </a:p>
        </p:txBody>
      </p:sp>
      <p:pic>
        <p:nvPicPr>
          <p:cNvPr id="26" name="Рисунок 25" descr="Изображение выглядит как кукла, игрушка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6DF3572-0AB4-83DB-90C4-9854A00E0C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898" y="2700266"/>
            <a:ext cx="1581586" cy="1701924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E5C55D7-569D-D560-F22F-6E7037F9DAC4}"/>
              </a:ext>
            </a:extLst>
          </p:cNvPr>
          <p:cNvSpPr/>
          <p:nvPr/>
        </p:nvSpPr>
        <p:spPr>
          <a:xfrm>
            <a:off x="6179549" y="2578896"/>
            <a:ext cx="1157023" cy="1701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3A352F2-3BC0-FADF-40EF-9C08E3BCE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51" y="2752919"/>
            <a:ext cx="1157023" cy="167532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6038F53-27F8-B383-E1EA-D694B03312F6}"/>
              </a:ext>
            </a:extLst>
          </p:cNvPr>
          <p:cNvSpPr txBox="1"/>
          <p:nvPr/>
        </p:nvSpPr>
        <p:spPr>
          <a:xfrm>
            <a:off x="5447692" y="4394729"/>
            <a:ext cx="284614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42900" algn="just"/>
            <a:r>
              <a:rPr lang="ru-RU" sz="1800" kern="150" dirty="0">
                <a:solidFill>
                  <a:schemeClr val="bg1"/>
                </a:solidFill>
                <a:effectLst/>
                <a:latin typeface="Calibri" pitchFamily="34" charset="0"/>
                <a:ea typeface="Andale Sans UI"/>
                <a:cs typeface="Arial" panose="020B0604020202020204" pitchFamily="34" charset="0"/>
              </a:rPr>
              <a:t>На 3 года раньше сможет выйти на пенсию женщина с 3 детьми</a:t>
            </a:r>
            <a:endParaRPr lang="ru-RU" dirty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73C2195-168F-9C5C-6396-EFED376D3070}"/>
              </a:ext>
            </a:extLst>
          </p:cNvPr>
          <p:cNvSpPr txBox="1"/>
          <p:nvPr/>
        </p:nvSpPr>
        <p:spPr>
          <a:xfrm>
            <a:off x="8728620" y="4394730"/>
            <a:ext cx="284614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42900" algn="just"/>
            <a:r>
              <a:rPr lang="ru-RU" sz="1800" kern="150" dirty="0">
                <a:solidFill>
                  <a:schemeClr val="bg1"/>
                </a:solidFill>
                <a:effectLst/>
                <a:ea typeface="Andale Sans UI"/>
                <a:cs typeface="Arial" panose="020B0604020202020204" pitchFamily="34" charset="0"/>
              </a:rPr>
              <a:t>На 4 года раньше сможет выйти на пенсию женщина с 4 детьми</a:t>
            </a: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DF63C32-AA91-917A-7B4D-8AAC3BECADC0}"/>
              </a:ext>
            </a:extLst>
          </p:cNvPr>
          <p:cNvSpPr txBox="1"/>
          <p:nvPr/>
        </p:nvSpPr>
        <p:spPr>
          <a:xfrm>
            <a:off x="5246692" y="2037775"/>
            <a:ext cx="665161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42900" algn="just"/>
            <a:r>
              <a:rPr lang="ru-RU" dirty="0">
                <a:solidFill>
                  <a:schemeClr val="bg1"/>
                </a:solidFill>
                <a:latin typeface="Calibri" pitchFamily="34" charset="0"/>
                <a:ea typeface="Andale Sans UI"/>
                <a:cs typeface="Arial" panose="020B0604020202020204" pitchFamily="34" charset="0"/>
              </a:rPr>
              <a:t>Д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ea typeface="Andale Sans UI"/>
                <a:cs typeface="Arial" panose="020B0604020202020204" pitchFamily="34" charset="0"/>
              </a:rPr>
              <a:t>ля досрочного выхода на пенсию многодетным женщинам необходимо выработать в общей сложности 15 лет страхового стажа</a:t>
            </a:r>
            <a:r>
              <a:rPr lang="ru-RU" dirty="0">
                <a:solidFill>
                  <a:schemeClr val="bg1"/>
                </a:solidFill>
                <a:effectLst/>
                <a:latin typeface="Calibri" pitchFamily="34" charset="0"/>
                <a:ea typeface="Andale Sans UI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425470B3-3B8E-68B1-9F08-23BC569DA002}"/>
              </a:ext>
            </a:extLst>
          </p:cNvPr>
          <p:cNvCxnSpPr/>
          <p:nvPr/>
        </p:nvCxnSpPr>
        <p:spPr>
          <a:xfrm>
            <a:off x="8477250" y="2578896"/>
            <a:ext cx="0" cy="2600530"/>
          </a:xfrm>
          <a:prstGeom prst="line">
            <a:avLst/>
          </a:prstGeom>
          <a:ln w="412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3564B47-8361-68EE-21F4-A99B590764F0}"/>
              </a:ext>
            </a:extLst>
          </p:cNvPr>
          <p:cNvSpPr txBox="1"/>
          <p:nvPr/>
        </p:nvSpPr>
        <p:spPr>
          <a:xfrm>
            <a:off x="5711686" y="5229648"/>
            <a:ext cx="57483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kern="150" dirty="0" smtClean="0">
                <a:solidFill>
                  <a:srgbClr val="000000"/>
                </a:solidFill>
                <a:ea typeface="Andale Sans UI"/>
                <a:cs typeface="Arial" panose="020B0604020202020204" pitchFamily="34" charset="0"/>
              </a:rPr>
              <a:t>С начала</a:t>
            </a:r>
            <a:r>
              <a:rPr lang="ru-RU" sz="1700" b="1" kern="150" dirty="0" smtClean="0">
                <a:solidFill>
                  <a:srgbClr val="000000"/>
                </a:solidFill>
                <a:effectLst/>
                <a:ea typeface="Andale Sans UI"/>
                <a:cs typeface="Arial" panose="020B0604020202020204" pitchFamily="34" charset="0"/>
              </a:rPr>
              <a:t> </a:t>
            </a:r>
            <a:r>
              <a:rPr lang="ru-RU" sz="1700" b="1" kern="150" dirty="0">
                <a:solidFill>
                  <a:srgbClr val="000000"/>
                </a:solidFill>
                <a:effectLst/>
                <a:ea typeface="Andale Sans UI"/>
                <a:cs typeface="Arial" panose="020B0604020202020204" pitchFamily="34" charset="0"/>
              </a:rPr>
              <a:t>2022 </a:t>
            </a:r>
            <a:r>
              <a:rPr lang="ru-RU" sz="1700" b="1" kern="150" dirty="0" smtClean="0">
                <a:solidFill>
                  <a:srgbClr val="000000"/>
                </a:solidFill>
                <a:effectLst/>
                <a:ea typeface="Andale Sans UI"/>
                <a:cs typeface="Arial" panose="020B0604020202020204" pitchFamily="34" charset="0"/>
              </a:rPr>
              <a:t>года </a:t>
            </a:r>
            <a:r>
              <a:rPr lang="ru-RU" sz="1700" b="1" kern="150" dirty="0">
                <a:solidFill>
                  <a:srgbClr val="000000"/>
                </a:solidFill>
                <a:effectLst/>
                <a:ea typeface="Andale Sans UI"/>
                <a:cs typeface="Arial" panose="020B0604020202020204" pitchFamily="34" charset="0"/>
              </a:rPr>
              <a:t>в Магнитогорске принято </a:t>
            </a:r>
            <a:r>
              <a:rPr lang="ru-RU" sz="1700" b="1" kern="150" dirty="0">
                <a:solidFill>
                  <a:srgbClr val="FF0000"/>
                </a:solidFill>
                <a:effectLst/>
                <a:ea typeface="Andale Sans UI"/>
                <a:cs typeface="Arial" panose="020B0604020202020204" pitchFamily="34" charset="0"/>
              </a:rPr>
              <a:t>33</a:t>
            </a:r>
            <a:r>
              <a:rPr lang="ru-RU" sz="1700" b="1" kern="150" dirty="0">
                <a:solidFill>
                  <a:srgbClr val="000000"/>
                </a:solidFill>
                <a:effectLst/>
                <a:ea typeface="Andale Sans UI"/>
                <a:cs typeface="Arial" panose="020B0604020202020204" pitchFamily="34" charset="0"/>
              </a:rPr>
              <a:t> заявления, из них назначено </a:t>
            </a:r>
            <a:r>
              <a:rPr lang="ru-RU" sz="1700" b="1" kern="150" dirty="0">
                <a:solidFill>
                  <a:srgbClr val="FF0000"/>
                </a:solidFill>
                <a:effectLst/>
                <a:ea typeface="Andale Sans UI"/>
                <a:cs typeface="Arial" panose="020B0604020202020204" pitchFamily="34" charset="0"/>
              </a:rPr>
              <a:t>25</a:t>
            </a:r>
            <a:r>
              <a:rPr lang="ru-RU" sz="1700" b="1" kern="150" dirty="0">
                <a:solidFill>
                  <a:srgbClr val="000000"/>
                </a:solidFill>
                <a:effectLst/>
                <a:ea typeface="Andale Sans UI"/>
                <a:cs typeface="Arial" panose="020B0604020202020204" pitchFamily="34" charset="0"/>
              </a:rPr>
              <a:t> досрочных пенсий многодетным мамам, </a:t>
            </a:r>
            <a:r>
              <a:rPr lang="ru-RU" sz="1700" b="1" kern="150" dirty="0" smtClean="0">
                <a:solidFill>
                  <a:srgbClr val="000000"/>
                </a:solidFill>
                <a:effectLst/>
                <a:ea typeface="Andale Sans UI"/>
                <a:cs typeface="Arial" panose="020B0604020202020204" pitchFamily="34" charset="0"/>
              </a:rPr>
              <a:t>отказано </a:t>
            </a:r>
            <a:r>
              <a:rPr lang="ru-RU" sz="1700" b="1" kern="150" dirty="0">
                <a:solidFill>
                  <a:srgbClr val="000000"/>
                </a:solidFill>
                <a:effectLst/>
                <a:ea typeface="Andale Sans UI"/>
                <a:cs typeface="Arial" panose="020B0604020202020204" pitchFamily="34" charset="0"/>
              </a:rPr>
              <a:t>в установлении пенсии </a:t>
            </a:r>
            <a:r>
              <a:rPr lang="ru-RU" sz="1700" b="1" kern="150" dirty="0">
                <a:solidFill>
                  <a:srgbClr val="FF0000"/>
                </a:solidFill>
                <a:effectLst/>
                <a:ea typeface="Andale Sans UI"/>
                <a:cs typeface="Arial" panose="020B0604020202020204" pitchFamily="34" charset="0"/>
              </a:rPr>
              <a:t>3</a:t>
            </a:r>
            <a:r>
              <a:rPr lang="ru-RU" sz="1700" b="1" kern="150" dirty="0">
                <a:solidFill>
                  <a:srgbClr val="000000"/>
                </a:solidFill>
                <a:effectLst/>
                <a:ea typeface="Andale Sans UI"/>
                <a:cs typeface="Arial" panose="020B0604020202020204" pitchFamily="34" charset="0"/>
              </a:rPr>
              <a:t> гражданам.</a:t>
            </a:r>
            <a:endParaRPr lang="ru-RU" sz="1700" b="1" kern="150" dirty="0">
              <a:effectLst/>
              <a:ea typeface="Andale Sans UI"/>
              <a:cs typeface="Arial" panose="020B0604020202020204" pitchFamily="34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9378314" y="6356350"/>
            <a:ext cx="2743200" cy="365125"/>
          </a:xfrm>
        </p:spPr>
        <p:txBody>
          <a:bodyPr/>
          <a:lstStyle/>
          <a:p>
            <a:fld id="{8F14E940-2253-4B76-8107-E46DE72813F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858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90C3AA-2E9F-39C3-48D2-5DB889007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34394F-0CD2-F8CB-AFC7-49194F8A34BE}"/>
              </a:ext>
            </a:extLst>
          </p:cNvPr>
          <p:cNvSpPr/>
          <p:nvPr/>
        </p:nvSpPr>
        <p:spPr>
          <a:xfrm>
            <a:off x="1827211" y="38101"/>
            <a:ext cx="9220200" cy="908050"/>
          </a:xfrm>
          <a:prstGeom prst="rect">
            <a:avLst/>
          </a:prstGeom>
          <a:solidFill>
            <a:srgbClr val="2963A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Подзаголовок 2">
            <a:extLst>
              <a:ext uri="{FF2B5EF4-FFF2-40B4-BE49-F238E27FC236}">
                <a16:creationId xmlns="" xmlns:a16="http://schemas.microsoft.com/office/drawing/2014/main" id="{627BA03B-46EE-ABA2-D156-03F78EB63C81}"/>
              </a:ext>
            </a:extLst>
          </p:cNvPr>
          <p:cNvSpPr txBox="1">
            <a:spLocks/>
          </p:cNvSpPr>
          <p:nvPr/>
        </p:nvSpPr>
        <p:spPr bwMode="auto">
          <a:xfrm>
            <a:off x="1144589" y="306389"/>
            <a:ext cx="20161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ПЕНСИОННЫЙ ФОНД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Челябинская область </a:t>
            </a:r>
          </a:p>
        </p:txBody>
      </p:sp>
      <p:pic>
        <p:nvPicPr>
          <p:cNvPr id="12293" name="Picture 3" descr="C:\Users\041-2205\Desktop\картинки\пфрчики\logo.JPEG">
            <a:extLst>
              <a:ext uri="{FF2B5EF4-FFF2-40B4-BE49-F238E27FC236}">
                <a16:creationId xmlns="" xmlns:a16="http://schemas.microsoft.com/office/drawing/2014/main" id="{B8362F21-4D61-7FBF-140B-24A52334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" y="-7936"/>
            <a:ext cx="1000124" cy="10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32">
            <a:extLst>
              <a:ext uri="{FF2B5EF4-FFF2-40B4-BE49-F238E27FC236}">
                <a16:creationId xmlns="" xmlns:a16="http://schemas.microsoft.com/office/drawing/2014/main" id="{9877AA50-F128-D2B4-2E6A-C56E6642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4" y="164279"/>
            <a:ext cx="887411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БЕЗЗАЯВИТЕЛЬНОЕ НАЗНАЧЕНИЕ ПЕНСИЙ ПО ИНВАЛИДНОСТИ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4781265-2D34-C96B-9692-4FB982D40931}"/>
              </a:ext>
            </a:extLst>
          </p:cNvPr>
          <p:cNvCxnSpPr/>
          <p:nvPr/>
        </p:nvCxnSpPr>
        <p:spPr>
          <a:xfrm>
            <a:off x="3024188" y="233364"/>
            <a:ext cx="0" cy="45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59E1D01D-C663-EE30-C0FC-E722991C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866" y="1807534"/>
            <a:ext cx="22129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742AFE5-DF33-4AD9-5242-EFD1F56490F6}"/>
              </a:ext>
            </a:extLst>
          </p:cNvPr>
          <p:cNvSpPr/>
          <p:nvPr/>
        </p:nvSpPr>
        <p:spPr>
          <a:xfrm>
            <a:off x="9676487" y="1724678"/>
            <a:ext cx="2377911" cy="154542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47" tIns="45560" rIns="91147" bIns="45560"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9C17020-7079-398A-8055-31626BE0ACF7}"/>
              </a:ext>
            </a:extLst>
          </p:cNvPr>
          <p:cNvSpPr/>
          <p:nvPr/>
        </p:nvSpPr>
        <p:spPr>
          <a:xfrm>
            <a:off x="1792160" y="1727955"/>
            <a:ext cx="3208249" cy="183045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630" tIns="45304" rIns="90630" bIns="45304">
            <a:noAutofit/>
          </a:bodyPr>
          <a:lstStyle/>
          <a:p>
            <a:pPr lvl="0" algn="ctr">
              <a:spcAft>
                <a:spcPts val="40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Calibri" charset="0"/>
              </a:rPr>
              <a:t>ФЕДЕРАЛЬНЫЕ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Calibri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Calibri" charset="0"/>
              </a:rPr>
              <a:t>ИНФОРМАЦИОННЫЕ СИСТЕМЫ:</a:t>
            </a:r>
          </a:p>
          <a:p>
            <a:pPr lvl="0" algn="ctr"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sym typeface="Calibri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sym typeface="Calibri" charset="0"/>
              </a:rPr>
              <a:t>ФГИС Федеральный </a:t>
            </a:r>
          </a:p>
          <a:p>
            <a:pPr lvl="0" algn="ctr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sym typeface="Calibri" charset="0"/>
              </a:rPr>
              <a:t>реестр инвалидов</a:t>
            </a:r>
          </a:p>
          <a:p>
            <a:pPr lvl="0" algn="ctr">
              <a:spcAft>
                <a:spcPts val="40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sym typeface="Calibri" charset="0"/>
              </a:rPr>
              <a:t>ЕГР ЗАГС –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Calibri" charset="0"/>
              </a:rPr>
              <a:t>данные о детях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C554145-FEBA-A19E-BE92-23CB696E92AF}"/>
              </a:ext>
            </a:extLst>
          </p:cNvPr>
          <p:cNvSpPr/>
          <p:nvPr/>
        </p:nvSpPr>
        <p:spPr>
          <a:xfrm>
            <a:off x="5715203" y="1729613"/>
            <a:ext cx="2405684" cy="417621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47" tIns="45560" rIns="91147" bIns="45560"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3E057E4-3B5B-F7F2-18AF-3E90D9725AE6}"/>
              </a:ext>
            </a:extLst>
          </p:cNvPr>
          <p:cNvSpPr txBox="1"/>
          <p:nvPr/>
        </p:nvSpPr>
        <p:spPr>
          <a:xfrm>
            <a:off x="5802295" y="1369366"/>
            <a:ext cx="2208786" cy="422071"/>
          </a:xfrm>
          <a:prstGeom prst="rect">
            <a:avLst/>
          </a:prstGeom>
          <a:noFill/>
        </p:spPr>
        <p:txBody>
          <a:bodyPr wrap="square" lIns="120874" tIns="60436" rIns="120874" bIns="60436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itchFamily="34" charset="-52"/>
                <a:ea typeface="Verdana" charset="0"/>
                <a:cs typeface="Times New Roman" pitchFamily="18" charset="0"/>
              </a:rPr>
              <a:t>ПФР</a:t>
            </a:r>
          </a:p>
        </p:txBody>
      </p:sp>
      <p:sp>
        <p:nvSpPr>
          <p:cNvPr id="18" name="Стрелка вправо 80">
            <a:extLst>
              <a:ext uri="{FF2B5EF4-FFF2-40B4-BE49-F238E27FC236}">
                <a16:creationId xmlns="" xmlns:a16="http://schemas.microsoft.com/office/drawing/2014/main" id="{E775080A-1F13-9619-F1A4-4ABA487BF482}"/>
              </a:ext>
            </a:extLst>
          </p:cNvPr>
          <p:cNvSpPr/>
          <p:nvPr/>
        </p:nvSpPr>
        <p:spPr>
          <a:xfrm>
            <a:off x="4675517" y="1953130"/>
            <a:ext cx="1622797" cy="97245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147" tIns="45560" rIns="91147" bIns="45560" rtlCol="0" anchor="ctr"/>
          <a:lstStyle/>
          <a:p>
            <a:pPr algn="ctr"/>
            <a:r>
              <a:rPr lang="ru-RU" sz="1400" dirty="0">
                <a:latin typeface="Bebas Neue Bold" panose="020B0606020202050201" pitchFamily="34" charset="-52"/>
              </a:rPr>
              <a:t>Сведения об инвалидности</a:t>
            </a:r>
          </a:p>
        </p:txBody>
      </p:sp>
      <p:sp>
        <p:nvSpPr>
          <p:cNvPr id="19" name="Стрелка вправо 84">
            <a:extLst>
              <a:ext uri="{FF2B5EF4-FFF2-40B4-BE49-F238E27FC236}">
                <a16:creationId xmlns="" xmlns:a16="http://schemas.microsoft.com/office/drawing/2014/main" id="{269264DF-A631-6F2C-E60D-E39F3220C4ED}"/>
              </a:ext>
            </a:extLst>
          </p:cNvPr>
          <p:cNvSpPr/>
          <p:nvPr/>
        </p:nvSpPr>
        <p:spPr>
          <a:xfrm>
            <a:off x="5004867" y="4220316"/>
            <a:ext cx="778687" cy="36148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147" tIns="45560" rIns="91147" bIns="45560"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85">
            <a:extLst>
              <a:ext uri="{FF2B5EF4-FFF2-40B4-BE49-F238E27FC236}">
                <a16:creationId xmlns="" xmlns:a16="http://schemas.microsoft.com/office/drawing/2014/main" id="{9DE96691-D048-ACBC-FA43-78C1E4132B6B}"/>
              </a:ext>
            </a:extLst>
          </p:cNvPr>
          <p:cNvSpPr/>
          <p:nvPr/>
        </p:nvSpPr>
        <p:spPr>
          <a:xfrm>
            <a:off x="5004867" y="5101741"/>
            <a:ext cx="778687" cy="36148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147" tIns="45560" rIns="91147" bIns="45560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9D0CA64-C0A2-0585-5A8D-78FB2B935DE0}"/>
              </a:ext>
            </a:extLst>
          </p:cNvPr>
          <p:cNvSpPr/>
          <p:nvPr/>
        </p:nvSpPr>
        <p:spPr>
          <a:xfrm>
            <a:off x="1794076" y="3601498"/>
            <a:ext cx="3206333" cy="97788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630" tIns="45304" rIns="90630" bIns="45304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Calibri" charset="0"/>
              </a:rPr>
              <a:t>ИНФОРМАЦИОННЫЕ СИСТЕМЫ ПФР: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sym typeface="Calibri" charset="0"/>
              </a:rPr>
              <a:t>СПУ –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Calibri" charset="0"/>
              </a:rPr>
              <a:t>данные о пенсионных правах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AD50C01-E4F6-2C2C-E777-4E16B80F7196}"/>
              </a:ext>
            </a:extLst>
          </p:cNvPr>
          <p:cNvSpPr/>
          <p:nvPr/>
        </p:nvSpPr>
        <p:spPr>
          <a:xfrm>
            <a:off x="1792160" y="4624809"/>
            <a:ext cx="3208249" cy="126873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630" tIns="45304" rIns="90630" bIns="45304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Calibri" charset="0"/>
              </a:rPr>
              <a:t>СМЭВ: </a:t>
            </a:r>
          </a:p>
          <a:p>
            <a:pPr lvl="0" algn="ctr">
              <a:lnSpc>
                <a:spcPct val="85000"/>
              </a:lnSpc>
              <a:defRPr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sym typeface="Calibri" charset="0"/>
              </a:rPr>
              <a:t>ФОИВ, РОИВ –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sym typeface="Calibri" charset="0"/>
              </a:rPr>
              <a:t/>
            </a:r>
            <a:br>
              <a:rPr lang="ru-RU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sym typeface="Calibri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Calibri" charset="0"/>
              </a:rPr>
              <a:t>сведения о военной службе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Calibri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sym typeface="Calibri" charset="0"/>
              </a:rPr>
              <a:t>МВД –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Calibri" charset="0"/>
              </a:rPr>
              <a:t>актуализированные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Calibri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Calibri" charset="0"/>
              </a:rPr>
              <a:t>паспортные данные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E5FCEFA1-10F1-11F1-316F-FC8050360461}"/>
              </a:ext>
            </a:extLst>
          </p:cNvPr>
          <p:cNvGrpSpPr/>
          <p:nvPr/>
        </p:nvGrpSpPr>
        <p:grpSpPr>
          <a:xfrm>
            <a:off x="6381174" y="4397964"/>
            <a:ext cx="1246542" cy="1378465"/>
            <a:chOff x="5091591" y="2455668"/>
            <a:chExt cx="1104169" cy="1117348"/>
          </a:xfrm>
        </p:grpSpPr>
        <p:pic>
          <p:nvPicPr>
            <p:cNvPr id="24" name="Picture 4" descr="C:\Users\25077\Desktop\doc-sign.jpg">
              <a:extLst>
                <a:ext uri="{FF2B5EF4-FFF2-40B4-BE49-F238E27FC236}">
                  <a16:creationId xmlns="" xmlns:a16="http://schemas.microsoft.com/office/drawing/2014/main" id="{3E4C376A-457B-8C72-D640-053FD1B03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455668"/>
              <a:ext cx="860772" cy="11173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45C6326-8099-4E37-B37D-71328E4C2BFB}"/>
                </a:ext>
              </a:extLst>
            </p:cNvPr>
            <p:cNvSpPr txBox="1"/>
            <p:nvPr/>
          </p:nvSpPr>
          <p:spPr>
            <a:xfrm>
              <a:off x="5091591" y="2508351"/>
              <a:ext cx="1104169" cy="623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520700">
                      <a:schemeClr val="bg1">
                        <a:alpha val="40000"/>
                      </a:schemeClr>
                    </a:glow>
                  </a:effectLst>
                  <a:latin typeface="Bebas Neue Bold" pitchFamily="34" charset="-52"/>
                  <a:cs typeface="Times New Roman" pitchFamily="18" charset="0"/>
                </a:rPr>
                <a:t>РЕШЕНИЕ </a:t>
              </a:r>
              <a:b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520700">
                      <a:schemeClr val="bg1">
                        <a:alpha val="40000"/>
                      </a:schemeClr>
                    </a:glow>
                  </a:effectLst>
                  <a:latin typeface="Bebas Neue Bold" pitchFamily="34" charset="-52"/>
                  <a:cs typeface="Times New Roman" pitchFamily="18" charset="0"/>
                </a:rPr>
              </a:b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520700">
                      <a:schemeClr val="bg1">
                        <a:alpha val="40000"/>
                      </a:schemeClr>
                    </a:glow>
                  </a:effectLst>
                  <a:latin typeface="Bebas Neue Bold" pitchFamily="34" charset="-52"/>
                  <a:cs typeface="Times New Roman" pitchFamily="18" charset="0"/>
                </a:rPr>
                <a:t>о НАЗНАЧЕНИИ</a:t>
              </a:r>
            </a:p>
            <a:p>
              <a:pPr algn="ctr"/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520700">
                      <a:schemeClr val="bg1">
                        <a:alpha val="40000"/>
                      </a:schemeClr>
                    </a:glow>
                  </a:effectLst>
                  <a:latin typeface="Bebas Neue Bold" pitchFamily="34" charset="-52"/>
                  <a:cs typeface="Times New Roman" pitchFamily="18" charset="0"/>
                </a:rPr>
                <a:t>ПЕНСИИ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B201EFC-FFA7-C423-38DC-3D31A4D55844}"/>
              </a:ext>
            </a:extLst>
          </p:cNvPr>
          <p:cNvSpPr txBox="1"/>
          <p:nvPr/>
        </p:nvSpPr>
        <p:spPr>
          <a:xfrm>
            <a:off x="8130344" y="1673006"/>
            <a:ext cx="1563615" cy="1076895"/>
          </a:xfrm>
          <a:prstGeom prst="rect">
            <a:avLst/>
          </a:prstGeom>
          <a:noFill/>
        </p:spPr>
        <p:txBody>
          <a:bodyPr wrap="square" lIns="91147" tIns="45560" rIns="91147" bIns="45560" rtlCol="0">
            <a:spAutoFit/>
          </a:bodyPr>
          <a:lstStyle/>
          <a:p>
            <a:pPr algn="ctr">
              <a:lnSpc>
                <a:spcPct val="80000"/>
              </a:lnSpc>
              <a:spcBef>
                <a:spcPts val="300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В течение 3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рабочих дней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со дня вынесения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решения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81A41A6-AB0A-9633-7803-1ABC63B32E18}"/>
              </a:ext>
            </a:extLst>
          </p:cNvPr>
          <p:cNvSpPr txBox="1"/>
          <p:nvPr/>
        </p:nvSpPr>
        <p:spPr>
          <a:xfrm>
            <a:off x="5660020" y="2900059"/>
            <a:ext cx="2466608" cy="1081768"/>
          </a:xfrm>
          <a:prstGeom prst="rect">
            <a:avLst/>
          </a:prstGeom>
          <a:noFill/>
        </p:spPr>
        <p:txBody>
          <a:bodyPr wrap="square" lIns="91147" tIns="45560" rIns="91147" bIns="45560" rtlCol="0">
            <a:spAutoFit/>
          </a:bodyPr>
          <a:lstStyle/>
          <a:p>
            <a:pPr algn="ctr">
              <a:lnSpc>
                <a:spcPct val="80000"/>
              </a:lnSpc>
              <a:spcBef>
                <a:spcPts val="300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Не позднее 5 рабочих дней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со дня поступления сведений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из ФГИС ФРИ</a:t>
            </a:r>
          </a:p>
        </p:txBody>
      </p:sp>
      <p:sp>
        <p:nvSpPr>
          <p:cNvPr id="28" name="Стрелка вправо 108">
            <a:extLst>
              <a:ext uri="{FF2B5EF4-FFF2-40B4-BE49-F238E27FC236}">
                <a16:creationId xmlns="" xmlns:a16="http://schemas.microsoft.com/office/drawing/2014/main" id="{B51FE6AB-2CA1-FFB7-9F43-226D1475C8AD}"/>
              </a:ext>
            </a:extLst>
          </p:cNvPr>
          <p:cNvSpPr/>
          <p:nvPr/>
        </p:nvSpPr>
        <p:spPr>
          <a:xfrm rot="5400000">
            <a:off x="6752560" y="3962048"/>
            <a:ext cx="441519" cy="39763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147" tIns="45560" rIns="91147" bIns="45560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6FC3643-CE5D-FF82-963E-69BE115D6AE6}"/>
              </a:ext>
            </a:extLst>
          </p:cNvPr>
          <p:cNvSpPr/>
          <p:nvPr/>
        </p:nvSpPr>
        <p:spPr>
          <a:xfrm>
            <a:off x="90359" y="1935910"/>
            <a:ext cx="1000124" cy="144015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47" tIns="45560" rIns="91147" bIns="45560" rtlCol="0" anchor="ctr"/>
          <a:lstStyle/>
          <a:p>
            <a:pPr algn="ctr"/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0492404-7C69-0EF9-530F-8F06429A98D9}"/>
              </a:ext>
            </a:extLst>
          </p:cNvPr>
          <p:cNvSpPr txBox="1"/>
          <p:nvPr/>
        </p:nvSpPr>
        <p:spPr>
          <a:xfrm>
            <a:off x="0" y="1945919"/>
            <a:ext cx="1024411" cy="395653"/>
          </a:xfrm>
          <a:prstGeom prst="rect">
            <a:avLst/>
          </a:prstGeom>
          <a:noFill/>
        </p:spPr>
        <p:txBody>
          <a:bodyPr wrap="square" lIns="120874" tIns="60436" rIns="120874" bIns="60436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Verdana" charset="0"/>
                <a:cs typeface="Times New Roman" pitchFamily="18" charset="0"/>
              </a:rPr>
              <a:t>МСЭ</a:t>
            </a:r>
          </a:p>
        </p:txBody>
      </p:sp>
      <p:pic>
        <p:nvPicPr>
          <p:cNvPr id="32" name="Picture 2" descr="C:\Users\25077\Desktop\1449766781_1851510_original.jpg">
            <a:extLst>
              <a:ext uri="{FF2B5EF4-FFF2-40B4-BE49-F238E27FC236}">
                <a16:creationId xmlns="" xmlns:a16="http://schemas.microsoft.com/office/drawing/2014/main" id="{957D8EB4-A939-733E-745F-80C0A3883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208" b="91546" l="3500" r="947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" y="2562199"/>
            <a:ext cx="779850" cy="807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D4DF8BB-59D8-BDA1-8435-A16E2F3AFCB4}"/>
              </a:ext>
            </a:extLst>
          </p:cNvPr>
          <p:cNvSpPr/>
          <p:nvPr/>
        </p:nvSpPr>
        <p:spPr>
          <a:xfrm>
            <a:off x="9678666" y="3675968"/>
            <a:ext cx="2377911" cy="2578921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47" tIns="45560" rIns="91147" bIns="45560" rtlCol="0" anchor="t"/>
          <a:lstStyle/>
          <a:p>
            <a:pPr algn="ctr">
              <a:lnSpc>
                <a:spcPct val="85000"/>
              </a:lnSpc>
              <a:spcAft>
                <a:spcPts val="400"/>
              </a:spcAft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Выплата пенсии:</a:t>
            </a:r>
          </a:p>
          <a:p>
            <a:pPr algn="ctr">
              <a:lnSpc>
                <a:spcPct val="85000"/>
              </a:lnSpc>
              <a:spcAft>
                <a:spcPts val="400"/>
              </a:spcAft>
              <a:defRPr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•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по заявлению о доставке: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Банк, Почта, альтернатива</a:t>
            </a:r>
          </a:p>
          <a:p>
            <a:pPr algn="ctr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defRPr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• По реквизитам банковского счета в ЕГИССО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7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При отсутствии </a:t>
            </a:r>
            <a:br>
              <a:rPr lang="ru-RU" sz="17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</a:br>
            <a:r>
              <a:rPr lang="ru-RU" sz="17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заявления о доставке</a:t>
            </a:r>
            <a:endParaRPr lang="ru-RU" sz="17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DA09E02-6F50-0C03-EA92-D7797ED5EC11}"/>
              </a:ext>
            </a:extLst>
          </p:cNvPr>
          <p:cNvSpPr txBox="1"/>
          <p:nvPr/>
        </p:nvSpPr>
        <p:spPr>
          <a:xfrm>
            <a:off x="8130344" y="3702149"/>
            <a:ext cx="1563615" cy="1126139"/>
          </a:xfrm>
          <a:prstGeom prst="rect">
            <a:avLst/>
          </a:prstGeom>
          <a:noFill/>
        </p:spPr>
        <p:txBody>
          <a:bodyPr wrap="square" lIns="91147" tIns="45560" rIns="91147" bIns="45560" rtlCol="0">
            <a:spAutoFit/>
          </a:bodyPr>
          <a:lstStyle/>
          <a:p>
            <a:pPr algn="ctr">
              <a:lnSpc>
                <a:spcPct val="80000"/>
              </a:lnSpc>
              <a:spcBef>
                <a:spcPts val="300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В течение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7 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рабочих дней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со дня вынесения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решения</a:t>
            </a:r>
          </a:p>
        </p:txBody>
      </p:sp>
      <p:sp>
        <p:nvSpPr>
          <p:cNvPr id="29" name="Стрелка вправо 45">
            <a:extLst>
              <a:ext uri="{FF2B5EF4-FFF2-40B4-BE49-F238E27FC236}">
                <a16:creationId xmlns="" xmlns:a16="http://schemas.microsoft.com/office/drawing/2014/main" id="{40660D12-D0A2-C2B0-8534-FFD826939282}"/>
              </a:ext>
            </a:extLst>
          </p:cNvPr>
          <p:cNvSpPr/>
          <p:nvPr/>
        </p:nvSpPr>
        <p:spPr>
          <a:xfrm>
            <a:off x="854015" y="2083917"/>
            <a:ext cx="1457864" cy="92343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147" tIns="45560" rIns="91147" bIns="45560" rtlCol="0" anchor="ctr"/>
          <a:lstStyle/>
          <a:p>
            <a:pPr algn="ctr"/>
            <a:r>
              <a:rPr lang="ru-RU" sz="1200" dirty="0">
                <a:latin typeface="Bebas Neue Bold" panose="020B0606020202050201" pitchFamily="34" charset="-52"/>
              </a:rPr>
              <a:t>Сведения об инвалидности</a:t>
            </a:r>
          </a:p>
        </p:txBody>
      </p:sp>
      <p:sp>
        <p:nvSpPr>
          <p:cNvPr id="11" name="Стрелка вправо 46">
            <a:extLst>
              <a:ext uri="{FF2B5EF4-FFF2-40B4-BE49-F238E27FC236}">
                <a16:creationId xmlns="" xmlns:a16="http://schemas.microsoft.com/office/drawing/2014/main" id="{90E7CE15-0EE9-4C6A-FAE2-1FC31B045706}"/>
              </a:ext>
            </a:extLst>
          </p:cNvPr>
          <p:cNvSpPr/>
          <p:nvPr/>
        </p:nvSpPr>
        <p:spPr>
          <a:xfrm>
            <a:off x="8077775" y="2628488"/>
            <a:ext cx="1728326" cy="42068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147" tIns="45560" rIns="91147" bIns="45560" rtlCol="0" anchor="ctr"/>
          <a:lstStyle/>
          <a:p>
            <a:pPr algn="ctr"/>
            <a:endParaRPr lang="ru-RU" sz="1400" dirty="0">
              <a:latin typeface="Bebas Neue Bold" panose="020B0606020202050201" pitchFamily="34" charset="-52"/>
            </a:endParaRPr>
          </a:p>
        </p:txBody>
      </p:sp>
      <p:sp>
        <p:nvSpPr>
          <p:cNvPr id="9" name="Стрелка вправо 50">
            <a:extLst>
              <a:ext uri="{FF2B5EF4-FFF2-40B4-BE49-F238E27FC236}">
                <a16:creationId xmlns="" xmlns:a16="http://schemas.microsoft.com/office/drawing/2014/main" id="{44EF297A-C2BD-8E89-49CB-A2333E84B813}"/>
              </a:ext>
            </a:extLst>
          </p:cNvPr>
          <p:cNvSpPr/>
          <p:nvPr/>
        </p:nvSpPr>
        <p:spPr>
          <a:xfrm>
            <a:off x="8077775" y="4743292"/>
            <a:ext cx="1728326" cy="42068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147" tIns="45560" rIns="91147" bIns="45560" rtlCol="0" anchor="ctr"/>
          <a:lstStyle/>
          <a:p>
            <a:pPr algn="ctr"/>
            <a:endParaRPr lang="ru-RU" sz="1400" dirty="0">
              <a:latin typeface="Bebas Neue Bold" panose="020B0606020202050201" pitchFamily="34" charset="-52"/>
            </a:endParaRPr>
          </a:p>
        </p:txBody>
      </p:sp>
      <p:pic>
        <p:nvPicPr>
          <p:cNvPr id="4" name="Рисунок 3" descr="Изображение выглядит как внутренний, башня&#10;&#10;Автоматически созданное описание">
            <a:extLst>
              <a:ext uri="{FF2B5EF4-FFF2-40B4-BE49-F238E27FC236}">
                <a16:creationId xmlns="" xmlns:a16="http://schemas.microsoft.com/office/drawing/2014/main" id="{32064D44-7525-B69C-B5C8-44ED5EC344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79" y="1765994"/>
            <a:ext cx="1309231" cy="1138462"/>
          </a:xfrm>
          <a:prstGeom prst="rect">
            <a:avLst/>
          </a:prstGeom>
        </p:spPr>
      </p:pic>
      <p:pic>
        <p:nvPicPr>
          <p:cNvPr id="37" name="Изображение 113">
            <a:extLst>
              <a:ext uri="{FF2B5EF4-FFF2-40B4-BE49-F238E27FC236}">
                <a16:creationId xmlns="" xmlns:a16="http://schemas.microsoft.com/office/drawing/2014/main" id="{F28B2DB1-E23A-D293-0AE7-56C53C45CC3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7771" y="1903740"/>
            <a:ext cx="281292" cy="2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1800000" lon="1200000" rev="0"/>
            </a:camera>
            <a:lightRig rig="threePt" dir="t"/>
          </a:scene3d>
        </p:spPr>
      </p:pic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9300680" y="6356350"/>
            <a:ext cx="2743200" cy="365125"/>
          </a:xfrm>
        </p:spPr>
        <p:txBody>
          <a:bodyPr/>
          <a:lstStyle/>
          <a:p>
            <a:fld id="{8F14E940-2253-4B76-8107-E46DE72813F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8418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итоги 6мес2020">
      <a:dk1>
        <a:srgbClr val="4A4848"/>
      </a:dk1>
      <a:lt1>
        <a:sysClr val="window" lastClr="FFFFFF"/>
      </a:lt1>
      <a:dk2>
        <a:srgbClr val="4D5963"/>
      </a:dk2>
      <a:lt2>
        <a:srgbClr val="F2F2F2"/>
      </a:lt2>
      <a:accent1>
        <a:srgbClr val="2D86D7"/>
      </a:accent1>
      <a:accent2>
        <a:srgbClr val="E18B23"/>
      </a:accent2>
      <a:accent3>
        <a:srgbClr val="505D68"/>
      </a:accent3>
      <a:accent4>
        <a:srgbClr val="5A9FE0"/>
      </a:accent4>
      <a:accent5>
        <a:srgbClr val="E9AB5E"/>
      </a:accent5>
      <a:accent6>
        <a:srgbClr val="5D6B78"/>
      </a:accent6>
      <a:hlink>
        <a:srgbClr val="505D68"/>
      </a:hlink>
      <a:folHlink>
        <a:srgbClr val="2D86D7"/>
      </a:folHlink>
    </a:clrScheme>
    <a:fontScheme name="bebas">
      <a:majorFont>
        <a:latin typeface="Bebas Neue Bold"/>
        <a:ea typeface=""/>
        <a:cs typeface=""/>
      </a:majorFont>
      <a:minorFont>
        <a:latin typeface="Bebas Neue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920</Words>
  <Application>Microsoft Office PowerPoint</Application>
  <PresentationFormat>Произвольный</PresentationFormat>
  <Paragraphs>178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Горбунова</dc:creator>
  <cp:lastModifiedBy>Горбунова Юлия Сергеевна</cp:lastModifiedBy>
  <cp:revision>47</cp:revision>
  <dcterms:created xsi:type="dcterms:W3CDTF">2022-06-18T14:52:04Z</dcterms:created>
  <dcterms:modified xsi:type="dcterms:W3CDTF">2022-06-23T10:45:36Z</dcterms:modified>
</cp:coreProperties>
</file>