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5" r:id="rId2"/>
  </p:sldMasterIdLst>
  <p:notesMasterIdLst>
    <p:notesMasterId r:id="rId13"/>
  </p:notesMasterIdLst>
  <p:handoutMasterIdLst>
    <p:handoutMasterId r:id="rId14"/>
  </p:handoutMasterIdLst>
  <p:sldIdLst>
    <p:sldId id="714" r:id="rId3"/>
    <p:sldId id="715" r:id="rId4"/>
    <p:sldId id="716" r:id="rId5"/>
    <p:sldId id="717" r:id="rId6"/>
    <p:sldId id="718" r:id="rId7"/>
    <p:sldId id="722" r:id="rId8"/>
    <p:sldId id="720" r:id="rId9"/>
    <p:sldId id="723" r:id="rId10"/>
    <p:sldId id="721" r:id="rId11"/>
    <p:sldId id="593" r:id="rId12"/>
  </p:sldIdLst>
  <p:sldSz cx="9144000" cy="5143500" type="screen16x9"/>
  <p:notesSz cx="9926638" cy="6797675"/>
  <p:defaultTextStyle>
    <a:defPPr>
      <a:defRPr lang="ru-RU"/>
    </a:defPPr>
    <a:lvl1pPr algn="l" defTabSz="815149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06815" indent="30359" algn="l" defTabSz="815149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815149" indent="59201" algn="l" defTabSz="815149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223482" indent="88042" algn="l" defTabSz="815149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631816" indent="116884" algn="l" defTabSz="815149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185873" algn="l" defTabSz="874349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623048" algn="l" defTabSz="874349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060222" algn="l" defTabSz="874349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497397" algn="l" defTabSz="874349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njazeva_oa" initials="" lastIdx="8" clrIdx="0"/>
  <p:cmAuthor id="1" name="Шарафмаль Елена Николаевна" initials="ШЕН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8000"/>
    <a:srgbClr val="006600"/>
    <a:srgbClr val="00602B"/>
    <a:srgbClr val="FF6600"/>
    <a:srgbClr val="FF0066"/>
    <a:srgbClr val="FF7C80"/>
    <a:srgbClr val="FC7404"/>
    <a:srgbClr val="00CC00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675" autoAdjust="0"/>
  </p:normalViewPr>
  <p:slideViewPr>
    <p:cSldViewPr>
      <p:cViewPr varScale="1">
        <p:scale>
          <a:sx n="124" d="100"/>
          <a:sy n="124" d="100"/>
        </p:scale>
        <p:origin x="108" y="3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904" y="-101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FFFFCC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111419815267402E-2"/>
          <c:y val="0.19663788909844193"/>
          <c:w val="0.90394039807524063"/>
          <c:h val="0.734718136428139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0033CC"/>
            </a:solidFill>
            <a:ln w="27744">
              <a:solidFill>
                <a:srgbClr val="0033CC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27744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AF0-4E24-B5A5-49E4D281A6AF}"/>
              </c:ext>
            </c:extLst>
          </c:dPt>
          <c:dPt>
            <c:idx val="1"/>
            <c:invertIfNegative val="0"/>
            <c:bubble3D val="0"/>
            <c:spPr>
              <a:solidFill>
                <a:srgbClr val="480CC0"/>
              </a:solidFill>
              <a:ln w="27744">
                <a:solidFill>
                  <a:srgbClr val="0033CC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AF0-4E24-B5A5-49E4D281A6AF}"/>
              </c:ext>
            </c:extLst>
          </c:dPt>
          <c:dLbls>
            <c:dLbl>
              <c:idx val="0"/>
              <c:layout>
                <c:manualLayout>
                  <c:x val="2.1717845393936418E-2"/>
                  <c:y val="-7.6773531457077993E-2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rgbClr val="C00000"/>
                        </a:solidFill>
                        <a:effectLst/>
                        <a:latin typeface="Tahoma" pitchFamily="34" charset="0"/>
                        <a:cs typeface="Tahoma" pitchFamily="34" charset="0"/>
                      </a:defRPr>
                    </a:pPr>
                    <a:r>
                      <a:rPr lang="en-US" sz="1800" dirty="0" smtClean="0">
                        <a:solidFill>
                          <a:srgbClr val="C00000"/>
                        </a:solidFill>
                      </a:rPr>
                      <a:t> 19 914,0</a:t>
                    </a:r>
                    <a:endParaRPr lang="en-US" sz="1800" dirty="0">
                      <a:solidFill>
                        <a:srgbClr val="C00000"/>
                      </a:solidFill>
                    </a:endParaRPr>
                  </a:p>
                </c:rich>
              </c:tx>
              <c:numFmt formatCode="#,##0.00" sourceLinked="0"/>
              <c:spPr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F0-4E24-B5A5-49E4D281A6AF}"/>
                </c:ext>
              </c:extLst>
            </c:dLbl>
            <c:dLbl>
              <c:idx val="1"/>
              <c:layout>
                <c:manualLayout>
                  <c:x val="6.7515263217173133E-2"/>
                  <c:y val="-7.9993078583111984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21 069,9</a:t>
                    </a:r>
                    <a:endParaRPr lang="en-US" sz="1800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F0-4E24-B5A5-49E4D281A6AF}"/>
                </c:ext>
              </c:extLst>
            </c:dLbl>
            <c:dLbl>
              <c:idx val="2"/>
              <c:layout>
                <c:manualLayout>
                  <c:x val="3.5847365233192152E-2"/>
                  <c:y val="-7.1889013873265836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rgbClr val="0000FF"/>
                        </a:solidFill>
                      </a:rPr>
                      <a:t>7 307 124,76</a:t>
                    </a:r>
                    <a:endParaRPr lang="en-US" sz="3200" dirty="0">
                      <a:solidFill>
                        <a:srgbClr val="0000FF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AF0-4E24-B5A5-49E4D281A6AF}"/>
                </c:ext>
              </c:extLst>
            </c:dLbl>
            <c:dLbl>
              <c:idx val="3"/>
              <c:layout>
                <c:manualLayout>
                  <c:x val="2.9629422249596391E-3"/>
                  <c:y val="-1.9219084702440901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F0-4E24-B5A5-49E4D281A6AF}"/>
                </c:ext>
              </c:extLst>
            </c:dLbl>
            <c:dLbl>
              <c:idx val="4"/>
              <c:layout>
                <c:manualLayout>
                  <c:x val="2.9629422249596391E-3"/>
                  <c:y val="-2.1621470290246008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AF0-4E24-B5A5-49E4D281A6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0000FF"/>
                    </a:solidFill>
                    <a:effectLst/>
                    <a:latin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2021 г.</c:v>
                </c:pt>
                <c:pt idx="1">
                  <c:v>факт  2021 г.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AF0-4E24-B5A5-49E4D281A6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9588608"/>
        <c:axId val="39590144"/>
        <c:axId val="0"/>
      </c:bar3DChart>
      <c:catAx>
        <c:axId val="395886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590144"/>
        <c:crosses val="autoZero"/>
        <c:auto val="1"/>
        <c:lblAlgn val="ctr"/>
        <c:lblOffset val="100"/>
        <c:noMultiLvlLbl val="0"/>
      </c:catAx>
      <c:valAx>
        <c:axId val="39590144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39588608"/>
        <c:crosses val="autoZero"/>
        <c:crossBetween val="between"/>
      </c:valAx>
      <c:spPr>
        <a:noFill/>
        <a:ln w="24663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748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9721923635381"/>
          <c:y val="0.28978905414600953"/>
          <c:w val="0.52326206709551659"/>
          <c:h val="0.5393969087197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  <a:ln w="380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dPt>
            <c:idx val="0"/>
            <c:bubble3D val="0"/>
            <c:explosion val="5"/>
            <c:spPr>
              <a:solidFill>
                <a:srgbClr val="1201F1"/>
              </a:solidFill>
              <a:ln w="38075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FA5-445C-BE42-14301AD2C53C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38075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FA5-445C-BE42-14301AD2C53C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безмозмездные поступления 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34</c:v>
                </c:pt>
                <c:pt idx="1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A5-445C-BE42-14301AD2C5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4">
          <a:noFill/>
        </a:ln>
      </c:spPr>
    </c:plotArea>
    <c:plotVisOnly val="1"/>
    <c:dispBlanksAs val="zero"/>
    <c:showDLblsOverMax val="0"/>
  </c:chart>
  <c:spPr>
    <a:noFill/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FFFFCC"/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28337960532711182"/>
          <c:w val="1"/>
          <c:h val="0.647831243316807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C00000"/>
            </a:solidFill>
            <a:ln w="28574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8000"/>
              </a:solidFill>
              <a:ln w="28574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0D3-4659-BC40-C29B2B5754D7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 w="28574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0D3-4659-BC40-C29B2B5754D7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 w="28574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0D3-4659-BC40-C29B2B5754D7}"/>
              </c:ext>
            </c:extLst>
          </c:dPt>
          <c:dPt>
            <c:idx val="3"/>
            <c:invertIfNegative val="0"/>
            <c:bubble3D val="0"/>
            <c:spPr>
              <a:solidFill>
                <a:srgbClr val="CC66FF"/>
              </a:solidFill>
              <a:ln w="28574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80D3-4659-BC40-C29B2B5754D7}"/>
              </c:ext>
            </c:extLst>
          </c:dPt>
          <c:dLbls>
            <c:dLbl>
              <c:idx val="0"/>
              <c:layout>
                <c:manualLayout>
                  <c:x val="2.3813048003003049E-2"/>
                  <c:y val="-3.3217070088461212E-2"/>
                </c:manualLayout>
              </c:layout>
              <c:tx>
                <c:rich>
                  <a:bodyPr/>
                  <a:lstStyle/>
                  <a:p>
                    <a:pPr>
                      <a:defRPr sz="3200" b="1" i="0" u="none" strike="noStrike" baseline="0">
                        <a:solidFill>
                          <a:srgbClr val="C00000"/>
                        </a:solidFill>
                        <a:latin typeface="Tahoma"/>
                        <a:ea typeface="Tahoma"/>
                        <a:cs typeface="Tahoma"/>
                      </a:defRPr>
                    </a:pPr>
                    <a:r>
                      <a:rPr lang="en-US" sz="3200" dirty="0">
                        <a:solidFill>
                          <a:srgbClr val="C00000"/>
                        </a:solidFill>
                      </a:rPr>
                      <a:t> </a:t>
                    </a:r>
                    <a:r>
                      <a:rPr lang="en-US" sz="1600" dirty="0" smtClean="0">
                        <a:solidFill>
                          <a:srgbClr val="008000"/>
                        </a:solidFill>
                      </a:rPr>
                      <a:t>5 965,3</a:t>
                    </a:r>
                    <a:endParaRPr lang="en-US" sz="1600" dirty="0">
                      <a:solidFill>
                        <a:srgbClr val="008000"/>
                      </a:solidFill>
                    </a:endParaRPr>
                  </a:p>
                </c:rich>
              </c:tx>
              <c:spPr>
                <a:noFill/>
                <a:ln w="25399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906578499338832"/>
                      <c:h val="0.102777874987848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0D3-4659-BC40-C29B2B5754D7}"/>
                </c:ext>
              </c:extLst>
            </c:dLbl>
            <c:dLbl>
              <c:idx val="1"/>
              <c:layout>
                <c:manualLayout>
                  <c:x val="3.1820418706929671E-2"/>
                  <c:y val="-4.6486828035384467E-2"/>
                </c:manualLayout>
              </c:layout>
              <c:tx>
                <c:rich>
                  <a:bodyPr/>
                  <a:lstStyle/>
                  <a:p>
                    <a:pPr>
                      <a:defRPr sz="3200" b="1" i="0" u="none" strike="noStrike" baseline="0">
                        <a:solidFill>
                          <a:srgbClr val="0033CC"/>
                        </a:solidFill>
                        <a:latin typeface="Tahoma"/>
                        <a:ea typeface="Tahoma"/>
                        <a:cs typeface="Tahoma"/>
                      </a:defRPr>
                    </a:pPr>
                    <a:r>
                      <a:rPr lang="en-US" sz="1600" dirty="0" smtClean="0">
                        <a:solidFill>
                          <a:srgbClr val="F69800"/>
                        </a:solidFill>
                      </a:rPr>
                      <a:t>7 237,2</a:t>
                    </a:r>
                    <a:endParaRPr lang="en-US" sz="1600" dirty="0">
                      <a:solidFill>
                        <a:srgbClr val="F69800"/>
                      </a:solidFill>
                    </a:endParaRPr>
                  </a:p>
                </c:rich>
              </c:tx>
              <c:spPr>
                <a:noFill/>
                <a:ln w="25399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0D3-4659-BC40-C29B2B5754D7}"/>
                </c:ext>
              </c:extLst>
            </c:dLbl>
            <c:dLbl>
              <c:idx val="2"/>
              <c:layout>
                <c:manualLayout>
                  <c:x val="5.1806952092913042E-2"/>
                  <c:y val="-4.9849907650432582E-2"/>
                </c:manualLayout>
              </c:layout>
              <c:tx>
                <c:rich>
                  <a:bodyPr/>
                  <a:lstStyle/>
                  <a:p>
                    <a:pPr>
                      <a:defRPr sz="3200" b="1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cs typeface="Tahoma" pitchFamily="34" charset="0"/>
                      </a:defRPr>
                    </a:pPr>
                    <a:r>
                      <a:rPr lang="en-US" sz="1600" dirty="0" smtClean="0">
                        <a:solidFill>
                          <a:srgbClr val="FF0000"/>
                        </a:solidFill>
                      </a:rPr>
                      <a:t>  5</a:t>
                    </a:r>
                    <a:r>
                      <a:rPr lang="en-US" sz="1600" baseline="0" dirty="0" smtClean="0">
                        <a:solidFill>
                          <a:srgbClr val="FF0000"/>
                        </a:solidFill>
                      </a:rPr>
                      <a:t> 809,8</a:t>
                    </a:r>
                    <a:endParaRPr lang="en-US" sz="1600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 w="25399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0D3-4659-BC40-C29B2B5754D7}"/>
                </c:ext>
              </c:extLst>
            </c:dLbl>
            <c:dLbl>
              <c:idx val="3"/>
              <c:layout>
                <c:manualLayout>
                  <c:x val="3.3221881622849676E-2"/>
                  <c:y val="-5.1851851851851871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rgbClr val="CC66FF"/>
                        </a:solidFill>
                      </a:rPr>
                      <a:t>2 900,1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0D3-4659-BC40-C29B2B5754D7}"/>
                </c:ext>
              </c:extLst>
            </c:dLbl>
            <c:dLbl>
              <c:idx val="4"/>
              <c:layout>
                <c:manualLayout>
                  <c:x val="2.9629422249596391E-3"/>
                  <c:y val="-2.1621470290246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0D3-4659-BC40-C29B2B5754D7}"/>
                </c:ext>
              </c:extLst>
            </c:dLbl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3200" b="1">
                    <a:solidFill>
                      <a:srgbClr val="C00000"/>
                    </a:solidFill>
                    <a:effectLst/>
                    <a:latin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2021 год</c:v>
                </c:pt>
                <c:pt idx="1">
                  <c:v>факт 2021 год</c:v>
                </c:pt>
                <c:pt idx="2">
                  <c:v>факт 2020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 formatCode="0.0">
                  <c:v>1.7</c:v>
                </c:pt>
                <c:pt idx="1">
                  <c:v>2</c:v>
                </c:pt>
                <c:pt idx="2" formatCode="0.0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0D3-4659-BC40-C29B2B5754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7540736"/>
        <c:axId val="97554816"/>
        <c:axId val="0"/>
      </c:bar3DChart>
      <c:catAx>
        <c:axId val="9754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00" b="1">
                <a:solidFill>
                  <a:srgbClr val="002060"/>
                </a:solidFill>
                <a:effectLst/>
                <a:latin typeface="Tahoma" pitchFamily="34" charset="0"/>
                <a:cs typeface="Tahoma" pitchFamily="34" charset="0"/>
              </a:defRPr>
            </a:pPr>
            <a:endParaRPr lang="ru-RU"/>
          </a:p>
        </c:txPr>
        <c:crossAx val="97554816"/>
        <c:crosses val="autoZero"/>
        <c:auto val="1"/>
        <c:lblAlgn val="ctr"/>
        <c:lblOffset val="100"/>
        <c:noMultiLvlLbl val="0"/>
      </c:catAx>
      <c:valAx>
        <c:axId val="9755481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97540736"/>
        <c:crosses val="autoZero"/>
        <c:crossBetween val="between"/>
      </c:valAx>
      <c:spPr>
        <a:noFill/>
        <a:ln w="25399">
          <a:noFill/>
        </a:ln>
      </c:spPr>
    </c:plotArea>
    <c:plotVisOnly val="1"/>
    <c:dispBlanksAs val="gap"/>
    <c:showDLblsOverMax val="0"/>
  </c:chart>
  <c:spPr>
    <a:noFill/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hPercent val="100"/>
      <c:rotY val="170"/>
      <c:depthPercent val="9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574311023622047"/>
          <c:y val="0.17461631184990764"/>
          <c:w val="0.62127066929133856"/>
          <c:h val="0.809685622630504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808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dPt>
            <c:idx val="0"/>
            <c:bubble3D val="0"/>
            <c:explosion val="8"/>
            <c:spPr>
              <a:solidFill>
                <a:srgbClr val="EC0637"/>
              </a:solidFill>
              <a:ln w="38085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DBB-4886-ADA9-89825C32064F}"/>
              </c:ext>
            </c:extLst>
          </c:dPt>
          <c:dPt>
            <c:idx val="1"/>
            <c:bubble3D val="0"/>
            <c:explosion val="13"/>
            <c:spPr>
              <a:solidFill>
                <a:srgbClr val="FFFF00"/>
              </a:solidFill>
              <a:ln w="38085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DBB-4886-ADA9-89825C32064F}"/>
              </c:ext>
            </c:extLst>
          </c:dPt>
          <c:dPt>
            <c:idx val="2"/>
            <c:bubble3D val="0"/>
            <c:explosion val="14"/>
            <c:spPr>
              <a:solidFill>
                <a:srgbClr val="008000"/>
              </a:solidFill>
              <a:ln w="38085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DBB-4886-ADA9-89825C32064F}"/>
              </c:ext>
            </c:extLst>
          </c:dPt>
          <c:dPt>
            <c:idx val="3"/>
            <c:bubble3D val="0"/>
            <c:explosion val="14"/>
            <c:spPr>
              <a:solidFill>
                <a:srgbClr val="D71BCA"/>
              </a:solidFill>
              <a:ln w="38085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DBB-4886-ADA9-89825C32064F}"/>
              </c:ext>
            </c:extLst>
          </c:dPt>
          <c:dPt>
            <c:idx val="4"/>
            <c:bubble3D val="0"/>
            <c:explosion val="13"/>
            <c:spPr>
              <a:solidFill>
                <a:srgbClr val="0033CC"/>
              </a:solidFill>
              <a:ln w="38085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DBB-4886-ADA9-89825C32064F}"/>
              </c:ext>
            </c:extLst>
          </c:dPt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доходы от использования и продажи имущества, находящегося в государственной и муниципальной собственности</c:v>
                </c:pt>
                <c:pt idx="3">
                  <c:v>земельный налог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>
                  <c:v>64</c:v>
                </c:pt>
                <c:pt idx="1">
                  <c:v>12</c:v>
                </c:pt>
                <c:pt idx="2">
                  <c:v>10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DBB-4886-ADA9-89825C3206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доходы от использования и продажи имущества, находящегося в государственной и муниципальной собственности</c:v>
                </c:pt>
                <c:pt idx="3">
                  <c:v>земельный налог</c:v>
                </c:pt>
                <c:pt idx="4">
                  <c:v>прочие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B-DDBB-4886-ADA9-89825C3206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0">
          <a:noFill/>
        </a:ln>
      </c:spPr>
    </c:plotArea>
    <c:plotVisOnly val="1"/>
    <c:dispBlanksAs val="zero"/>
    <c:showDLblsOverMax val="0"/>
  </c:chart>
  <c:spPr>
    <a:noFill/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hPercent val="100"/>
      <c:rotY val="190"/>
      <c:depthPercent val="9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743110236220489E-2"/>
          <c:y val="0.12523359580052495"/>
          <c:w val="0.68515955818022756"/>
          <c:h val="0.874766404199474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808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008000"/>
              </a:solidFill>
              <a:ln w="38085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DBB-4886-ADA9-89825C32064F}"/>
              </c:ext>
            </c:extLst>
          </c:dPt>
          <c:dPt>
            <c:idx val="1"/>
            <c:bubble3D val="0"/>
            <c:explosion val="11"/>
            <c:spPr>
              <a:solidFill>
                <a:srgbClr val="0033CC"/>
              </a:solidFill>
              <a:ln w="38085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DBB-4886-ADA9-89825C32064F}"/>
              </c:ext>
            </c:extLst>
          </c:dPt>
          <c:dPt>
            <c:idx val="2"/>
            <c:bubble3D val="0"/>
            <c:explosion val="6"/>
            <c:spPr>
              <a:solidFill>
                <a:srgbClr val="C00000"/>
              </a:solidFill>
              <a:ln w="38085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DBB-4886-ADA9-89825C32064F}"/>
              </c:ext>
            </c:extLst>
          </c:dPt>
          <c:dPt>
            <c:idx val="3"/>
            <c:bubble3D val="0"/>
            <c:explosion val="11"/>
            <c:spPr>
              <a:solidFill>
                <a:srgbClr val="FF0000"/>
              </a:solidFill>
              <a:ln w="38085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DBB-4886-ADA9-89825C32064F}"/>
              </c:ext>
            </c:extLst>
          </c:dPt>
          <c:dPt>
            <c:idx val="4"/>
            <c:bubble3D val="0"/>
            <c:spPr>
              <a:solidFill>
                <a:srgbClr val="0033CC"/>
              </a:solidFill>
              <a:ln w="38085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DBB-4886-ADA9-89825C32064F}"/>
              </c:ext>
            </c:extLst>
          </c:dPt>
          <c:dLbls>
            <c:delete val="1"/>
          </c:dLbls>
          <c:cat>
            <c:strRef>
              <c:f>Лист1!$A$2:$A$4</c:f>
              <c:strCache>
                <c:ptCount val="3"/>
                <c:pt idx="0">
                  <c:v>СОЦ.СФЕРА</c:v>
                </c:pt>
                <c:pt idx="1">
                  <c:v>ОМС И ПРОЧИЕ</c:v>
                </c:pt>
                <c:pt idx="2">
                  <c:v>ГОРОДСКОЕ ХОЗЯЙСТВО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58.4</c:v>
                </c:pt>
                <c:pt idx="1">
                  <c:v>5.7</c:v>
                </c:pt>
                <c:pt idx="2">
                  <c:v>35.9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DBB-4886-ADA9-89825C3206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0">
          <a:noFill/>
        </a:ln>
      </c:spPr>
    </c:plotArea>
    <c:plotVisOnly val="1"/>
    <c:dispBlanksAs val="zero"/>
    <c:showDLblsOverMax val="0"/>
  </c:chart>
  <c:spPr>
    <a:noFill/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hPercent val="100"/>
      <c:rotY val="190"/>
      <c:depthPercent val="9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743110236220489E-2"/>
          <c:y val="0.12523359580052495"/>
          <c:w val="0.68515955818022756"/>
          <c:h val="0.874766404199474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808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008000"/>
              </a:solidFill>
              <a:ln w="38085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DBB-4886-ADA9-89825C32064F}"/>
              </c:ext>
            </c:extLst>
          </c:dPt>
          <c:dPt>
            <c:idx val="1"/>
            <c:bubble3D val="0"/>
            <c:explosion val="8"/>
            <c:spPr>
              <a:solidFill>
                <a:srgbClr val="FFFF00"/>
              </a:solidFill>
              <a:ln w="38085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DBB-4886-ADA9-89825C32064F}"/>
              </c:ext>
            </c:extLst>
          </c:dPt>
          <c:dPt>
            <c:idx val="2"/>
            <c:bubble3D val="0"/>
            <c:explosion val="6"/>
            <c:spPr>
              <a:solidFill>
                <a:srgbClr val="0033CC"/>
              </a:solidFill>
              <a:ln w="38085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DBB-4886-ADA9-89825C32064F}"/>
              </c:ext>
            </c:extLst>
          </c:dPt>
          <c:dPt>
            <c:idx val="3"/>
            <c:bubble3D val="0"/>
            <c:explosion val="11"/>
            <c:spPr>
              <a:solidFill>
                <a:srgbClr val="FF0000"/>
              </a:solidFill>
              <a:ln w="38085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DBB-4886-ADA9-89825C32064F}"/>
              </c:ext>
            </c:extLst>
          </c:dPt>
          <c:dPt>
            <c:idx val="4"/>
            <c:bubble3D val="0"/>
            <c:spPr>
              <a:solidFill>
                <a:srgbClr val="0033CC"/>
              </a:solidFill>
              <a:ln w="38085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DBB-4886-ADA9-89825C32064F}"/>
              </c:ext>
            </c:extLst>
          </c:dPt>
          <c:dLbls>
            <c:delete val="1"/>
          </c:dLbls>
          <c:cat>
            <c:strRef>
              <c:f>Лист1!$A$2:$A$5</c:f>
              <c:strCache>
                <c:ptCount val="4"/>
                <c:pt idx="0">
                  <c:v>управление образования</c:v>
                </c:pt>
                <c:pt idx="1">
                  <c:v>управление культуры</c:v>
                </c:pt>
                <c:pt idx="2">
                  <c:v>управление физ.культуры</c:v>
                </c:pt>
                <c:pt idx="3">
                  <c:v>управление соц.защиты</c:v>
                </c:pt>
              </c:strCache>
            </c:strRef>
          </c:cat>
          <c:val>
            <c:numRef>
              <c:f>Лист1!$B$2:$B$5</c:f>
              <c:numCache>
                <c:formatCode>0.00</c:formatCode>
                <c:ptCount val="4"/>
                <c:pt idx="0">
                  <c:v>6163</c:v>
                </c:pt>
                <c:pt idx="1">
                  <c:v>641.9</c:v>
                </c:pt>
                <c:pt idx="2">
                  <c:v>921.3</c:v>
                </c:pt>
                <c:pt idx="3">
                  <c:v>2685.9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DBB-4886-ADA9-89825C3206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0">
          <a:noFill/>
        </a:ln>
      </c:spPr>
    </c:plotArea>
    <c:plotVisOnly val="1"/>
    <c:dispBlanksAs val="zero"/>
    <c:showDLblsOverMax val="0"/>
  </c:chart>
  <c:spPr>
    <a:noFill/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hPercent val="100"/>
      <c:rotY val="220"/>
      <c:depthPercent val="9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574311023622047"/>
          <c:y val="0.17461631184990764"/>
          <c:w val="0.62127066929133856"/>
          <c:h val="0.809685622630504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808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dPt>
            <c:idx val="0"/>
            <c:bubble3D val="0"/>
            <c:explosion val="8"/>
            <c:spPr>
              <a:solidFill>
                <a:srgbClr val="0033CC"/>
              </a:solidFill>
              <a:ln w="38085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DBB-4886-ADA9-89825C32064F}"/>
              </c:ext>
            </c:extLst>
          </c:dPt>
          <c:dPt>
            <c:idx val="1"/>
            <c:bubble3D val="0"/>
            <c:explosion val="13"/>
            <c:spPr>
              <a:solidFill>
                <a:srgbClr val="008000"/>
              </a:solidFill>
              <a:ln w="38085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DBB-4886-ADA9-89825C32064F}"/>
              </c:ext>
            </c:extLst>
          </c:dPt>
          <c:dPt>
            <c:idx val="2"/>
            <c:bubble3D val="0"/>
            <c:explosion val="14"/>
            <c:spPr>
              <a:solidFill>
                <a:srgbClr val="FF0000"/>
              </a:solidFill>
              <a:ln w="38085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DBB-4886-ADA9-89825C32064F}"/>
              </c:ext>
            </c:extLst>
          </c:dPt>
          <c:dPt>
            <c:idx val="3"/>
            <c:bubble3D val="0"/>
            <c:explosion val="14"/>
            <c:spPr>
              <a:solidFill>
                <a:srgbClr val="D71BCA"/>
              </a:solidFill>
              <a:ln w="38085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DBB-4886-ADA9-89825C32064F}"/>
              </c:ext>
            </c:extLst>
          </c:dPt>
          <c:dPt>
            <c:idx val="4"/>
            <c:bubble3D val="0"/>
            <c:explosion val="10"/>
            <c:spPr>
              <a:solidFill>
                <a:srgbClr val="0033CC"/>
              </a:solidFill>
              <a:ln w="38085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DBB-4886-ADA9-89825C32064F}"/>
              </c:ext>
            </c:extLst>
          </c:dPt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доходы от использования и продажи имущества, находящегося в государственной и муниципальной собственности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4446.5</c:v>
                </c:pt>
                <c:pt idx="1">
                  <c:v>873.6</c:v>
                </c:pt>
                <c:pt idx="2">
                  <c:v>474.8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DBB-4886-ADA9-89825C3206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0">
          <a:noFill/>
        </a:ln>
      </c:spPr>
    </c:plotArea>
    <c:plotVisOnly val="1"/>
    <c:dispBlanksAs val="zero"/>
    <c:showDLblsOverMax val="0"/>
  </c:chart>
  <c:spPr>
    <a:noFill/>
    <a:ln>
      <a:noFill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0.54725</cdr:x>
      <cdr:y>0.14666</cdr:y>
    </cdr:from>
    <cdr:to>
      <cdr:x>0.98624</cdr:x>
      <cdr:y>0.29333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04061" y="754346"/>
          <a:ext cx="4014120" cy="75439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ru-RU" sz="1600" b="1" i="0" strike="noStrike" dirty="0">
              <a:solidFill>
                <a:srgbClr val="1201F1"/>
              </a:solidFill>
              <a:latin typeface="Tahoma"/>
              <a:cs typeface="Tahoma"/>
            </a:rPr>
            <a:t>Налоговые и неналоговые доходы </a:t>
          </a:r>
          <a:endParaRPr lang="ru-RU" sz="1600" b="1" i="0" strike="noStrike" dirty="0" smtClean="0">
            <a:solidFill>
              <a:srgbClr val="1201F1"/>
            </a:solidFill>
            <a:latin typeface="Tahoma"/>
            <a:cs typeface="Tahoma"/>
          </a:endParaRPr>
        </a:p>
        <a:p xmlns:a="http://schemas.openxmlformats.org/drawingml/2006/main">
          <a:pPr algn="ctr" rtl="1">
            <a:defRPr sz="1000"/>
          </a:pPr>
          <a:r>
            <a:rPr lang="en-US" sz="1600" b="1" i="0" strike="noStrike" dirty="0" smtClean="0">
              <a:solidFill>
                <a:srgbClr val="1201F1"/>
              </a:solidFill>
              <a:latin typeface="Tahoma"/>
              <a:cs typeface="Tahoma"/>
            </a:rPr>
            <a:t>7 237,2</a:t>
          </a:r>
          <a:r>
            <a:rPr lang="ru-RU" sz="1600" b="1" dirty="0" smtClean="0">
              <a:solidFill>
                <a:srgbClr val="1201F1"/>
              </a:solidFill>
              <a:latin typeface="Tahoma"/>
              <a:cs typeface="Tahoma"/>
            </a:rPr>
            <a:t>млн</a:t>
          </a:r>
          <a:r>
            <a:rPr lang="ru-RU" sz="1600" b="1" i="0" strike="noStrike" dirty="0" smtClean="0">
              <a:solidFill>
                <a:srgbClr val="1201F1"/>
              </a:solidFill>
              <a:latin typeface="Tahoma"/>
              <a:cs typeface="Tahoma"/>
            </a:rPr>
            <a:t>. </a:t>
          </a:r>
          <a:r>
            <a:rPr lang="ru-RU" sz="1600" b="1" i="0" strike="noStrike" dirty="0">
              <a:solidFill>
                <a:srgbClr val="1201F1"/>
              </a:solidFill>
              <a:latin typeface="Tahoma"/>
              <a:cs typeface="Tahoma"/>
            </a:rPr>
            <a:t>руб</a:t>
          </a:r>
          <a:r>
            <a:rPr lang="ru-RU" sz="1600" b="1" dirty="0">
              <a:solidFill>
                <a:srgbClr val="1201F1"/>
              </a:solidFill>
              <a:latin typeface="Tahoma"/>
              <a:cs typeface="Tahoma"/>
            </a:rPr>
            <a:t>. </a:t>
          </a:r>
          <a:r>
            <a:rPr lang="ru-RU" sz="1600" b="1" dirty="0" smtClean="0">
              <a:solidFill>
                <a:srgbClr val="1201F1"/>
              </a:solidFill>
              <a:latin typeface="Tahoma"/>
              <a:cs typeface="Tahoma"/>
            </a:rPr>
            <a:t>или 3</a:t>
          </a:r>
          <a:r>
            <a:rPr lang="en-US" sz="1600" b="1" dirty="0" smtClean="0">
              <a:solidFill>
                <a:srgbClr val="1201F1"/>
              </a:solidFill>
              <a:latin typeface="Tahoma"/>
              <a:cs typeface="Tahoma"/>
            </a:rPr>
            <a:t>4</a:t>
          </a:r>
          <a:r>
            <a:rPr lang="ru-RU" sz="1600" b="1" dirty="0" smtClean="0">
              <a:solidFill>
                <a:srgbClr val="1201F1"/>
              </a:solidFill>
              <a:latin typeface="Tahoma"/>
              <a:cs typeface="Tahoma"/>
            </a:rPr>
            <a:t> </a:t>
          </a:r>
          <a:r>
            <a:rPr lang="ru-RU" sz="1600" b="1" dirty="0">
              <a:solidFill>
                <a:srgbClr val="1201F1"/>
              </a:solidFill>
              <a:latin typeface="Tahoma"/>
              <a:cs typeface="Tahoma"/>
            </a:rPr>
            <a:t>%</a:t>
          </a:r>
          <a:endParaRPr lang="ru-RU" sz="1600" b="1" i="0" strike="noStrike" dirty="0">
            <a:solidFill>
              <a:srgbClr val="1201F1"/>
            </a:solidFill>
            <a:latin typeface="Tahoma"/>
            <a:cs typeface="Tahoma"/>
          </a:endParaRPr>
        </a:p>
      </cdr:txBody>
    </cdr:sp>
  </cdr:relSizeAnchor>
  <cdr:relSizeAnchor xmlns:cdr="http://schemas.openxmlformats.org/drawingml/2006/chartDrawing">
    <cdr:from>
      <cdr:x>0</cdr:x>
      <cdr:y>0.82</cdr:y>
    </cdr:from>
    <cdr:to>
      <cdr:x>0.42959</cdr:x>
      <cdr:y>0.96001</cdr:y>
    </cdr:to>
    <cdr:sp macro="" textlink="">
      <cdr:nvSpPr>
        <cdr:cNvPr id="1027" name="Text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4250733"/>
          <a:ext cx="3928171" cy="7257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91440" tIns="45720" rIns="91440" bIns="45720" anchor="t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ru-RU" sz="1600" b="1" i="0" strike="noStrike" dirty="0">
              <a:solidFill>
                <a:srgbClr val="C00000"/>
              </a:solidFill>
              <a:latin typeface="Tahoma"/>
              <a:cs typeface="Tahoma"/>
            </a:rPr>
            <a:t>Безвозмездные </a:t>
          </a:r>
          <a:r>
            <a:rPr lang="ru-RU" sz="1600" b="1" i="0" strike="noStrike" dirty="0" smtClean="0">
              <a:solidFill>
                <a:srgbClr val="C00000"/>
              </a:solidFill>
              <a:latin typeface="Tahoma"/>
              <a:cs typeface="Tahoma"/>
            </a:rPr>
            <a:t>поступления</a:t>
          </a:r>
        </a:p>
        <a:p xmlns:a="http://schemas.openxmlformats.org/drawingml/2006/main">
          <a:pPr algn="ctr" rtl="1">
            <a:defRPr sz="1000"/>
          </a:pPr>
          <a:r>
            <a:rPr lang="en-US" sz="1600" b="1" dirty="0" smtClean="0">
              <a:solidFill>
                <a:srgbClr val="C00000"/>
              </a:solidFill>
              <a:latin typeface="Tahoma"/>
              <a:cs typeface="Tahoma"/>
            </a:rPr>
            <a:t>13 832,7</a:t>
          </a:r>
          <a:r>
            <a:rPr lang="ru-RU" sz="1600" b="1" dirty="0" smtClean="0">
              <a:solidFill>
                <a:srgbClr val="C00000"/>
              </a:solidFill>
              <a:latin typeface="Tahoma"/>
              <a:cs typeface="Tahoma"/>
            </a:rPr>
            <a:t>млн</a:t>
          </a:r>
          <a:r>
            <a:rPr lang="ru-RU" sz="1600" b="1" dirty="0">
              <a:solidFill>
                <a:srgbClr val="C00000"/>
              </a:solidFill>
              <a:latin typeface="Tahoma"/>
              <a:cs typeface="Tahoma"/>
            </a:rPr>
            <a:t>. руб. </a:t>
          </a:r>
          <a:r>
            <a:rPr lang="ru-RU" sz="1600" b="1" dirty="0" smtClean="0">
              <a:solidFill>
                <a:srgbClr val="C00000"/>
              </a:solidFill>
              <a:latin typeface="Tahoma"/>
              <a:cs typeface="Tahoma"/>
            </a:rPr>
            <a:t>или </a:t>
          </a:r>
          <a:r>
            <a:rPr lang="en-US" sz="1600" b="1" dirty="0" smtClean="0">
              <a:solidFill>
                <a:srgbClr val="C00000"/>
              </a:solidFill>
              <a:latin typeface="Tahoma"/>
              <a:cs typeface="Tahoma"/>
            </a:rPr>
            <a:t>66</a:t>
          </a:r>
          <a:r>
            <a:rPr lang="ru-RU" sz="1600" b="1" dirty="0" smtClean="0">
              <a:solidFill>
                <a:srgbClr val="C00000"/>
              </a:solidFill>
              <a:latin typeface="Tahoma"/>
              <a:cs typeface="Tahoma"/>
            </a:rPr>
            <a:t> </a:t>
          </a:r>
          <a:r>
            <a:rPr lang="ru-RU" sz="1600" b="1" dirty="0">
              <a:solidFill>
                <a:srgbClr val="C00000"/>
              </a:solidFill>
              <a:latin typeface="Tahoma"/>
              <a:cs typeface="Tahoma"/>
            </a:rPr>
            <a:t>%</a:t>
          </a:r>
          <a:endParaRPr lang="ru-RU" sz="1600" b="1" i="0" strike="noStrike" dirty="0">
            <a:solidFill>
              <a:srgbClr val="C00000"/>
            </a:solidFill>
            <a:latin typeface="Tahoma"/>
            <a:cs typeface="Tahoma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0.69789</cdr:x>
      <cdr:y>0.458</cdr:y>
    </cdr:from>
    <cdr:to>
      <cdr:x>0.87841</cdr:x>
      <cdr:y>0.682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6402925" y="2355720"/>
          <a:ext cx="1656213" cy="1152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0.46243</cdr:x>
      <cdr:y>0.318</cdr:y>
    </cdr:from>
    <cdr:to>
      <cdr:x>0.56209</cdr:x>
      <cdr:y>0.416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4242625" y="1635620"/>
          <a:ext cx="914400" cy="5040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500" b="1" dirty="0">
            <a:solidFill>
              <a:srgbClr val="FF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0.53307</cdr:x>
      <cdr:y>0.682</cdr:y>
    </cdr:from>
    <cdr:to>
      <cdr:x>0.64687</cdr:x>
      <cdr:y>0.752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4890715" y="3507880"/>
          <a:ext cx="1044103" cy="36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endParaRPr lang="ru-RU" sz="1200" b="1" dirty="0">
            <a:solidFill>
              <a:srgbClr val="FF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0.55661</cdr:x>
      <cdr:y>0.65127</cdr:y>
    </cdr:from>
    <cdr:to>
      <cdr:x>0.69223</cdr:x>
      <cdr:y>0.73968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5106745" y="3323540"/>
          <a:ext cx="1244271" cy="4511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87435" tIns="43717" rIns="87435" bIns="43717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500" b="1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rPr>
            <a:t> </a:t>
          </a:r>
          <a:endParaRPr lang="ru-RU" sz="1500" b="1" dirty="0">
            <a:solidFill>
              <a:srgbClr val="C00000"/>
            </a:solidFill>
            <a:latin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0.62391</cdr:x>
      <cdr:y>0.59467</cdr:y>
    </cdr:from>
    <cdr:to>
      <cdr:x>0.72357</cdr:x>
      <cdr:y>0.77245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24160" y="30587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9137B-7DA1-4183-A622-B05E98918883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601B9-8BC3-4FD6-BB33-1CEB1A56B9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792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85351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85351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269ED32-EA5A-4102-8EEF-552947C73A80}" type="datetimeFigureOut">
              <a:rPr lang="ru-RU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85351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85351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01C70C7-4332-4331-81D4-24AD0F92C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371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815149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6815" algn="l" defTabSz="815149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5149" algn="l" defTabSz="815149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3482" algn="l" defTabSz="815149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1816" algn="l" defTabSz="815149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333" algn="l" defTabSz="8161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400" algn="l" defTabSz="8161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6467" algn="l" defTabSz="8161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4534" algn="l" defTabSz="8161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749550" y="531813"/>
            <a:ext cx="4733925" cy="2663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1C70C7-4332-4331-81D4-24AD0F92CFF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106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749550" y="531813"/>
            <a:ext cx="4733925" cy="2663825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xfrm>
            <a:off x="1023303" y="3373675"/>
            <a:ext cx="8186420" cy="31961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10490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888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97163" y="509588"/>
            <a:ext cx="4532312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1C70C7-4332-4331-81D4-24AD0F92CFF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BB3681-7219-4A4E-8407-204745EBCBF6}" type="datetime1">
              <a:rPr lang="ru-RU" smtClean="0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2BFAE-CFC4-4CC5-A6E0-2E8B4D7AC8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B024DF-7528-4B01-886A-308B023BAEF9}" type="datetime1">
              <a:rPr lang="ru-RU" smtClean="0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5F5A3E-2EB5-43E2-BF03-0BCD7C264B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35690" y="194073"/>
            <a:ext cx="1903412" cy="41469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3863" y="194073"/>
            <a:ext cx="5559425" cy="41469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357059-50AF-4F4B-948D-022C1F7A558E}" type="datetime1">
              <a:rPr lang="ru-RU" smtClean="0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83A3F-81F9-4E31-8642-35B239ED12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2BFAE-CFC4-4CC5-A6E0-2E8B4D7AC8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092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ECC98-BF5C-402A-81E7-760ADAF84D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325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407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88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704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651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DDD6C-936B-4247-B4B8-83437216A9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153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3864" y="1133477"/>
            <a:ext cx="3730625" cy="320754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06888" y="1133477"/>
            <a:ext cx="3732212" cy="320754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E9A03-6016-40FF-BB0B-EA9AA8D6E4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33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1336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9" indent="0">
              <a:buNone/>
              <a:defRPr sz="1800" b="1"/>
            </a:lvl2pPr>
            <a:lvl3pPr marL="816297" indent="0">
              <a:buNone/>
              <a:defRPr sz="1600" b="1"/>
            </a:lvl3pPr>
            <a:lvl4pPr marL="1224447" indent="0">
              <a:buNone/>
              <a:defRPr sz="1400" b="1"/>
            </a:lvl4pPr>
            <a:lvl5pPr marL="1632596" indent="0">
              <a:buNone/>
              <a:defRPr sz="1400" b="1"/>
            </a:lvl5pPr>
            <a:lvl6pPr marL="2040744" indent="0">
              <a:buNone/>
              <a:defRPr sz="1400" b="1"/>
            </a:lvl6pPr>
            <a:lvl7pPr marL="2448893" indent="0">
              <a:buNone/>
              <a:defRPr sz="1400" b="1"/>
            </a:lvl7pPr>
            <a:lvl8pPr marL="2857041" indent="0">
              <a:buNone/>
              <a:defRPr sz="1400" b="1"/>
            </a:lvl8pPr>
            <a:lvl9pPr marL="3265192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1631158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6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9" indent="0">
              <a:buNone/>
              <a:defRPr sz="1800" b="1"/>
            </a:lvl2pPr>
            <a:lvl3pPr marL="816297" indent="0">
              <a:buNone/>
              <a:defRPr sz="1600" b="1"/>
            </a:lvl3pPr>
            <a:lvl4pPr marL="1224447" indent="0">
              <a:buNone/>
              <a:defRPr sz="1400" b="1"/>
            </a:lvl4pPr>
            <a:lvl5pPr marL="1632596" indent="0">
              <a:buNone/>
              <a:defRPr sz="1400" b="1"/>
            </a:lvl5pPr>
            <a:lvl6pPr marL="2040744" indent="0">
              <a:buNone/>
              <a:defRPr sz="1400" b="1"/>
            </a:lvl6pPr>
            <a:lvl7pPr marL="2448893" indent="0">
              <a:buNone/>
              <a:defRPr sz="1400" b="1"/>
            </a:lvl7pPr>
            <a:lvl8pPr marL="2857041" indent="0">
              <a:buNone/>
              <a:defRPr sz="1400" b="1"/>
            </a:lvl8pPr>
            <a:lvl9pPr marL="3265192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8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A329B-00DD-413E-AD0E-36AA840A79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482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4D12A-AC36-4139-9E57-C40B6CA4D6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742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94333-29CD-4F4B-8354-7EFA67A3544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88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8149" indent="0">
              <a:buNone/>
              <a:defRPr sz="1100"/>
            </a:lvl2pPr>
            <a:lvl3pPr marL="816297" indent="0">
              <a:buNone/>
              <a:defRPr sz="900"/>
            </a:lvl3pPr>
            <a:lvl4pPr marL="1224447" indent="0">
              <a:buNone/>
              <a:defRPr sz="800"/>
            </a:lvl4pPr>
            <a:lvl5pPr marL="1632596" indent="0">
              <a:buNone/>
              <a:defRPr sz="800"/>
            </a:lvl5pPr>
            <a:lvl6pPr marL="2040744" indent="0">
              <a:buNone/>
              <a:defRPr sz="800"/>
            </a:lvl6pPr>
            <a:lvl7pPr marL="2448893" indent="0">
              <a:buNone/>
              <a:defRPr sz="800"/>
            </a:lvl7pPr>
            <a:lvl8pPr marL="2857041" indent="0">
              <a:buNone/>
              <a:defRPr sz="800"/>
            </a:lvl8pPr>
            <a:lvl9pPr marL="326519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6D3610-93E5-4565-A40A-797B4C1CE2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9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CF6CFC-4618-49D1-A1BC-93DE194F1CE1}" type="datetime1">
              <a:rPr lang="ru-RU" smtClean="0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ECC98-BF5C-402A-81E7-760ADAF84D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0" y="3600450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0" y="459583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49" indent="0">
              <a:buNone/>
              <a:defRPr sz="2500"/>
            </a:lvl2pPr>
            <a:lvl3pPr marL="816297" indent="0">
              <a:buNone/>
              <a:defRPr sz="2100"/>
            </a:lvl3pPr>
            <a:lvl4pPr marL="1224447" indent="0">
              <a:buNone/>
              <a:defRPr sz="1800"/>
            </a:lvl4pPr>
            <a:lvl5pPr marL="1632596" indent="0">
              <a:buNone/>
              <a:defRPr sz="1800"/>
            </a:lvl5pPr>
            <a:lvl6pPr marL="2040744" indent="0">
              <a:buNone/>
              <a:defRPr sz="1800"/>
            </a:lvl6pPr>
            <a:lvl7pPr marL="2448893" indent="0">
              <a:buNone/>
              <a:defRPr sz="1800"/>
            </a:lvl7pPr>
            <a:lvl8pPr marL="2857041" indent="0">
              <a:buNone/>
              <a:defRPr sz="1800"/>
            </a:lvl8pPr>
            <a:lvl9pPr marL="3265192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0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408149" indent="0">
              <a:buNone/>
              <a:defRPr sz="1100"/>
            </a:lvl2pPr>
            <a:lvl3pPr marL="816297" indent="0">
              <a:buNone/>
              <a:defRPr sz="900"/>
            </a:lvl3pPr>
            <a:lvl4pPr marL="1224447" indent="0">
              <a:buNone/>
              <a:defRPr sz="800"/>
            </a:lvl4pPr>
            <a:lvl5pPr marL="1632596" indent="0">
              <a:buNone/>
              <a:defRPr sz="800"/>
            </a:lvl5pPr>
            <a:lvl6pPr marL="2040744" indent="0">
              <a:buNone/>
              <a:defRPr sz="800"/>
            </a:lvl6pPr>
            <a:lvl7pPr marL="2448893" indent="0">
              <a:buNone/>
              <a:defRPr sz="800"/>
            </a:lvl7pPr>
            <a:lvl8pPr marL="2857041" indent="0">
              <a:buNone/>
              <a:defRPr sz="800"/>
            </a:lvl8pPr>
            <a:lvl9pPr marL="326519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FEF03-D6E6-477A-8BAA-095D3757D3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180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5F5A3E-2EB5-43E2-BF03-0BCD7C264B7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454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35690" y="194073"/>
            <a:ext cx="1903412" cy="41469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3863" y="194073"/>
            <a:ext cx="5559425" cy="41469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83A3F-81F9-4E31-8642-35B239ED12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670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325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407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88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704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651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B4FF15-F3E8-4A2B-9485-063DC4175CBA}" type="datetime1">
              <a:rPr lang="ru-RU" smtClean="0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DDD6C-936B-4247-B4B8-83437216A9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3864" y="1133477"/>
            <a:ext cx="3730625" cy="320754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06888" y="1133477"/>
            <a:ext cx="3732212" cy="320754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381C4D-49B9-4225-9569-3A8D721AA07C}" type="datetime1">
              <a:rPr lang="ru-RU" smtClean="0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E9A03-6016-40FF-BB0B-EA9AA8D6E4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1336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9" indent="0">
              <a:buNone/>
              <a:defRPr sz="1800" b="1"/>
            </a:lvl2pPr>
            <a:lvl3pPr marL="816297" indent="0">
              <a:buNone/>
              <a:defRPr sz="1600" b="1"/>
            </a:lvl3pPr>
            <a:lvl4pPr marL="1224447" indent="0">
              <a:buNone/>
              <a:defRPr sz="1400" b="1"/>
            </a:lvl4pPr>
            <a:lvl5pPr marL="1632596" indent="0">
              <a:buNone/>
              <a:defRPr sz="1400" b="1"/>
            </a:lvl5pPr>
            <a:lvl6pPr marL="2040744" indent="0">
              <a:buNone/>
              <a:defRPr sz="1400" b="1"/>
            </a:lvl6pPr>
            <a:lvl7pPr marL="2448893" indent="0">
              <a:buNone/>
              <a:defRPr sz="1400" b="1"/>
            </a:lvl7pPr>
            <a:lvl8pPr marL="2857041" indent="0">
              <a:buNone/>
              <a:defRPr sz="1400" b="1"/>
            </a:lvl8pPr>
            <a:lvl9pPr marL="3265192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1631158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6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9" indent="0">
              <a:buNone/>
              <a:defRPr sz="1800" b="1"/>
            </a:lvl2pPr>
            <a:lvl3pPr marL="816297" indent="0">
              <a:buNone/>
              <a:defRPr sz="1600" b="1"/>
            </a:lvl3pPr>
            <a:lvl4pPr marL="1224447" indent="0">
              <a:buNone/>
              <a:defRPr sz="1400" b="1"/>
            </a:lvl4pPr>
            <a:lvl5pPr marL="1632596" indent="0">
              <a:buNone/>
              <a:defRPr sz="1400" b="1"/>
            </a:lvl5pPr>
            <a:lvl6pPr marL="2040744" indent="0">
              <a:buNone/>
              <a:defRPr sz="1400" b="1"/>
            </a:lvl6pPr>
            <a:lvl7pPr marL="2448893" indent="0">
              <a:buNone/>
              <a:defRPr sz="1400" b="1"/>
            </a:lvl7pPr>
            <a:lvl8pPr marL="2857041" indent="0">
              <a:buNone/>
              <a:defRPr sz="1400" b="1"/>
            </a:lvl8pPr>
            <a:lvl9pPr marL="3265192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8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5C7F4B-B25C-4357-9724-6BF9A9493296}" type="datetime1">
              <a:rPr lang="ru-RU" smtClean="0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A329B-00DD-413E-AD0E-36AA840A79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654A7-6D8B-4926-ADFA-D391C368C810}" type="datetime1">
              <a:rPr lang="ru-RU" smtClean="0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4D12A-AC36-4139-9E57-C40B6CA4D6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ED061B-4E2E-4490-8F98-A9901A61CF31}" type="datetime1">
              <a:rPr lang="ru-RU" smtClean="0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94333-29CD-4F4B-8354-7EFA67A354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8149" indent="0">
              <a:buNone/>
              <a:defRPr sz="1100"/>
            </a:lvl2pPr>
            <a:lvl3pPr marL="816297" indent="0">
              <a:buNone/>
              <a:defRPr sz="900"/>
            </a:lvl3pPr>
            <a:lvl4pPr marL="1224447" indent="0">
              <a:buNone/>
              <a:defRPr sz="800"/>
            </a:lvl4pPr>
            <a:lvl5pPr marL="1632596" indent="0">
              <a:buNone/>
              <a:defRPr sz="800"/>
            </a:lvl5pPr>
            <a:lvl6pPr marL="2040744" indent="0">
              <a:buNone/>
              <a:defRPr sz="800"/>
            </a:lvl6pPr>
            <a:lvl7pPr marL="2448893" indent="0">
              <a:buNone/>
              <a:defRPr sz="800"/>
            </a:lvl7pPr>
            <a:lvl8pPr marL="2857041" indent="0">
              <a:buNone/>
              <a:defRPr sz="800"/>
            </a:lvl8pPr>
            <a:lvl9pPr marL="326519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158A18-818A-4423-8426-9DCD11345AB3}" type="datetime1">
              <a:rPr lang="ru-RU" smtClean="0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6D3610-93E5-4565-A40A-797B4C1CE2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0" y="3600450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0" y="459583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49" indent="0">
              <a:buNone/>
              <a:defRPr sz="2500"/>
            </a:lvl2pPr>
            <a:lvl3pPr marL="816297" indent="0">
              <a:buNone/>
              <a:defRPr sz="2100"/>
            </a:lvl3pPr>
            <a:lvl4pPr marL="1224447" indent="0">
              <a:buNone/>
              <a:defRPr sz="1800"/>
            </a:lvl4pPr>
            <a:lvl5pPr marL="1632596" indent="0">
              <a:buNone/>
              <a:defRPr sz="1800"/>
            </a:lvl5pPr>
            <a:lvl6pPr marL="2040744" indent="0">
              <a:buNone/>
              <a:defRPr sz="1800"/>
            </a:lvl6pPr>
            <a:lvl7pPr marL="2448893" indent="0">
              <a:buNone/>
              <a:defRPr sz="1800"/>
            </a:lvl7pPr>
            <a:lvl8pPr marL="2857041" indent="0">
              <a:buNone/>
              <a:defRPr sz="1800"/>
            </a:lvl8pPr>
            <a:lvl9pPr marL="3265192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0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408149" indent="0">
              <a:buNone/>
              <a:defRPr sz="1100"/>
            </a:lvl2pPr>
            <a:lvl3pPr marL="816297" indent="0">
              <a:buNone/>
              <a:defRPr sz="900"/>
            </a:lvl3pPr>
            <a:lvl4pPr marL="1224447" indent="0">
              <a:buNone/>
              <a:defRPr sz="800"/>
            </a:lvl4pPr>
            <a:lvl5pPr marL="1632596" indent="0">
              <a:buNone/>
              <a:defRPr sz="800"/>
            </a:lvl5pPr>
            <a:lvl6pPr marL="2040744" indent="0">
              <a:buNone/>
              <a:defRPr sz="800"/>
            </a:lvl6pPr>
            <a:lvl7pPr marL="2448893" indent="0">
              <a:buNone/>
              <a:defRPr sz="800"/>
            </a:lvl7pPr>
            <a:lvl8pPr marL="2857041" indent="0">
              <a:buNone/>
              <a:defRPr sz="800"/>
            </a:lvl8pPr>
            <a:lvl9pPr marL="326519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FA1212-4425-47D7-A762-44B0E87E83E1}" type="datetime1">
              <a:rPr lang="ru-RU" smtClean="0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FEF03-D6E6-477A-8BAA-095D3757D3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2" y="4767265"/>
            <a:ext cx="2133600" cy="273843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FCB847-2ED4-42D4-B0AB-07BED2D8F436}" type="datetime1">
              <a:rPr lang="ru-RU" smtClean="0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4767265"/>
            <a:ext cx="2895599" cy="273843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3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AA24F3-8EDC-43E3-905E-DD5DC723D9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816297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12" indent="-306112" algn="l" defTabSz="816297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41" indent="-255093" algn="l" defTabSz="816297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372" indent="-204074" algn="l" defTabSz="81629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521" indent="-204074" algn="l" defTabSz="81629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669" indent="-204074" algn="l" defTabSz="816297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819" indent="-204074" algn="l" defTabSz="81629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7" indent="-204074" algn="l" defTabSz="81629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16" indent="-204074" algn="l" defTabSz="81629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66" indent="-204074" algn="l" defTabSz="81629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9" algn="l" defTabSz="8162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7" algn="l" defTabSz="8162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7" algn="l" defTabSz="8162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6" algn="l" defTabSz="8162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44" algn="l" defTabSz="8162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93" algn="l" defTabSz="8162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41" algn="l" defTabSz="8162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92" algn="l" defTabSz="8162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2" y="4767265"/>
            <a:ext cx="2133600" cy="273843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4767265"/>
            <a:ext cx="2895599" cy="273843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3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AA24F3-8EDC-43E3-905E-DD5DC723D9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4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defTabSz="816297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12" indent="-306112" algn="l" defTabSz="816297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41" indent="-255093" algn="l" defTabSz="816297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372" indent="-204074" algn="l" defTabSz="81629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521" indent="-204074" algn="l" defTabSz="81629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669" indent="-204074" algn="l" defTabSz="816297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819" indent="-204074" algn="l" defTabSz="81629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7" indent="-204074" algn="l" defTabSz="81629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16" indent="-204074" algn="l" defTabSz="81629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66" indent="-204074" algn="l" defTabSz="81629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9" algn="l" defTabSz="8162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7" algn="l" defTabSz="8162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7" algn="l" defTabSz="8162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6" algn="l" defTabSz="8162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44" algn="l" defTabSz="8162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93" algn="l" defTabSz="8162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41" algn="l" defTabSz="8162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92" algn="l" defTabSz="81629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defTabSz="816133">
              <a:defRPr/>
            </a:pPr>
            <a:endParaRPr lang="ru-RU" dirty="0"/>
          </a:p>
        </p:txBody>
      </p:sp>
      <p:pic>
        <p:nvPicPr>
          <p:cNvPr id="1026" name="Picture 2" descr="C:\Documents and Settings\knjazeva_oa\Рабочий стол\фото города\фото города\Копия палатка_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70000" contrast="-70000"/>
          </a:blip>
          <a:srcRect/>
          <a:stretch>
            <a:fillRect/>
          </a:stretch>
        </p:blipFill>
        <p:spPr bwMode="auto">
          <a:xfrm>
            <a:off x="0" y="-89994"/>
            <a:ext cx="9144000" cy="5233493"/>
          </a:xfrm>
          <a:prstGeom prst="rect">
            <a:avLst/>
          </a:prstGeom>
          <a:blipFill dpi="0" rotWithShape="1">
            <a:blip r:embed="rId4" cstate="print">
              <a:alphaModFix amt="14000"/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70000" contrast="-70000"/>
            </a:blip>
            <a:srcRect/>
            <a:tile tx="0" ty="0" sx="100000" sy="100000" flip="none" algn="tl"/>
          </a:blipFill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263697" y="843558"/>
            <a:ext cx="4714392" cy="368562"/>
          </a:xfrm>
          <a:prstGeom prst="rect">
            <a:avLst/>
          </a:prstGeom>
        </p:spPr>
        <p:txBody>
          <a:bodyPr lIns="81614" tIns="40807" rIns="81614" bIns="40807"/>
          <a:lstStyle/>
          <a:p>
            <a:pPr algn="ctr" defTabSz="816089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Управление финансов</a:t>
            </a:r>
          </a:p>
          <a:p>
            <a:pPr algn="ctr" defTabSz="816089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Администрация города Магнитогорска</a:t>
            </a: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171557" y="1347614"/>
            <a:ext cx="8817253" cy="3672408"/>
          </a:xfrm>
          <a:prstGeom prst="rect">
            <a:avLst/>
          </a:prstGeom>
        </p:spPr>
        <p:txBody>
          <a:bodyPr lIns="81614" tIns="40807" rIns="81614" bIns="40807"/>
          <a:lstStyle/>
          <a:p>
            <a:pPr algn="ctr" defTabSz="8161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Доклад</a:t>
            </a:r>
          </a:p>
          <a:p>
            <a:pPr algn="ctr" defTabSz="8161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1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 defTabSz="8161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ИСПОЛНЕНИЕ </a:t>
            </a:r>
          </a:p>
          <a:p>
            <a:pPr algn="ctr" defTabSz="8161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БЮДЖЕТА ГОРОДА </a:t>
            </a:r>
          </a:p>
          <a:p>
            <a:pPr algn="ctr" defTabSz="81613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ЗА 202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ГОД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306051" indent="-306051" algn="ctr" defTabSz="816133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6718" y="4353236"/>
            <a:ext cx="8183337" cy="351745"/>
          </a:xfrm>
          <a:prstGeom prst="rect">
            <a:avLst/>
          </a:prstGeom>
        </p:spPr>
        <p:txBody>
          <a:bodyPr wrap="square" lIns="87435" tIns="43717" rIns="87435" bIns="43717">
            <a:spAutoFit/>
          </a:bodyPr>
          <a:lstStyle/>
          <a:p>
            <a:pPr marL="306051" indent="-306051" algn="ctr" defTabSz="816133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Докладчик: Заместитель главы города </a:t>
            </a:r>
            <a:r>
              <a:rPr lang="ru-RU" sz="17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А.Н.Макарова</a:t>
            </a:r>
            <a:endParaRPr lang="ru-RU" sz="17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Содержимое 4" descr="2 Герб Магнитогорс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9230" y="205772"/>
            <a:ext cx="523327" cy="55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2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defTabSz="816133">
              <a:defRPr/>
            </a:pPr>
            <a:endParaRPr lang="ru-RU" dirty="0"/>
          </a:p>
        </p:txBody>
      </p:sp>
      <p:pic>
        <p:nvPicPr>
          <p:cNvPr id="1026" name="Picture 2" descr="C:\Documents and Settings\knjazeva_oa\Рабочий стол\фото города\фото города\Копия палатка_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4" cstate="print">
              <a:alphaModFix amt="14000"/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70000" contrast="-70000"/>
            </a:blip>
            <a:srcRect/>
            <a:tile tx="0" ty="0" sx="100000" sy="100000" flip="none" algn="tl"/>
          </a:blipFill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255978" y="757288"/>
            <a:ext cx="4714392" cy="737125"/>
          </a:xfrm>
          <a:prstGeom prst="rect">
            <a:avLst/>
          </a:prstGeom>
        </p:spPr>
        <p:txBody>
          <a:bodyPr lIns="81614" tIns="40807" rIns="81614" bIns="40807"/>
          <a:lstStyle/>
          <a:p>
            <a:pPr algn="ctr" defTabSz="816133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Управление финансов</a:t>
            </a:r>
          </a:p>
          <a:p>
            <a:pPr algn="ctr" defTabSz="816133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Администрация города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Магнитогорска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248758" y="2231539"/>
            <a:ext cx="8715107" cy="567020"/>
          </a:xfrm>
          <a:prstGeom prst="rect">
            <a:avLst/>
          </a:prstGeom>
        </p:spPr>
        <p:txBody>
          <a:bodyPr lIns="81614" tIns="40807" rIns="81614" bIns="40807"/>
          <a:lstStyle/>
          <a:p>
            <a:pPr marL="306051" indent="-306051" algn="ctr" defTabSz="816133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спасибо за внимание</a:t>
            </a:r>
            <a:endParaRPr lang="ru-RU" sz="1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306051" indent="-306051" algn="ctr" defTabSz="816133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1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306051" indent="-306051" algn="ctr" defTabSz="816133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1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306051" indent="-306051" algn="ctr" defTabSz="816133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knjazeva_oa\Рабочий стол\фото города\фото города\0141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70000" contrast="-70000"/>
          </a:blip>
          <a:srcRect/>
          <a:stretch>
            <a:fillRect/>
          </a:stretch>
        </p:blipFill>
        <p:spPr bwMode="auto">
          <a:xfrm>
            <a:off x="1" y="1"/>
            <a:ext cx="9144000" cy="5143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808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4" tIns="40807" rIns="81614" bIns="40807" anchor="ctr"/>
          <a:lstStyle/>
          <a:p>
            <a:pPr algn="ctr" defTabSz="8161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64084" y="107345"/>
            <a:ext cx="6479916" cy="801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4" tIns="40807" rIns="81614" bIns="40807" anchor="ctr"/>
          <a:lstStyle/>
          <a:p>
            <a:pPr algn="ctr" defTabSz="8161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44977" y="213935"/>
            <a:ext cx="3599023" cy="8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4" tIns="40807" rIns="81614" bIns="40807" anchor="ctr"/>
          <a:lstStyle/>
          <a:p>
            <a:pPr algn="ctr" defTabSz="8161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2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2652396"/>
              </p:ext>
            </p:extLst>
          </p:nvPr>
        </p:nvGraphicFramePr>
        <p:xfrm>
          <a:off x="-1" y="416592"/>
          <a:ext cx="9144001" cy="4594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48464" y="4876006"/>
            <a:ext cx="360166" cy="288105"/>
          </a:xfrm>
        </p:spPr>
        <p:txBody>
          <a:bodyPr/>
          <a:lstStyle/>
          <a:p>
            <a:pPr algn="r">
              <a:defRPr/>
            </a:pPr>
            <a:fld id="{DEBDA92C-09D4-4F9D-A104-B168BA870484}" type="slidenum">
              <a:rPr lang="ru-RU" sz="1200" smtClean="0"/>
              <a:pPr algn="r">
                <a:defRPr/>
              </a:pPr>
              <a:t>2</a:t>
            </a:fld>
            <a:endParaRPr lang="ru-RU" sz="1200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0" y="163938"/>
            <a:ext cx="5544976" cy="805090"/>
          </a:xfrm>
        </p:spPr>
        <p:txBody>
          <a:bodyPr vert="horz" wrap="square" lIns="43717" tIns="21859" rIns="43717" bIns="21859" numCol="1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ИСПОЛНЕНИЕ  ДОХОДНОЙ ЧАСТИ БЮДЖЕТА ГОРОДА ЗА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202</a:t>
            </a:r>
            <a:r>
              <a:rPr lang="en-U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ГОД, МЛН. РУБ.</a:t>
            </a:r>
            <a:endParaRPr lang="ru-RU" sz="1700" b="1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4697515"/>
            <a:ext cx="2160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 sz="1000"/>
            </a:pPr>
            <a:r>
              <a:rPr lang="ru-RU" sz="1800" b="1" dirty="0" smtClean="0">
                <a:latin typeface="Tahoma"/>
                <a:cs typeface="Tahoma"/>
              </a:rPr>
              <a:t>план 202</a:t>
            </a:r>
            <a:r>
              <a:rPr lang="en-US" sz="1800" b="1" dirty="0" smtClean="0">
                <a:latin typeface="Tahoma"/>
                <a:cs typeface="Tahoma"/>
              </a:rPr>
              <a:t>1</a:t>
            </a:r>
            <a:r>
              <a:rPr lang="ru-RU" sz="1800" b="1" dirty="0" smtClean="0">
                <a:latin typeface="Tahoma"/>
                <a:cs typeface="Tahoma"/>
              </a:rPr>
              <a:t> год</a:t>
            </a:r>
            <a:endParaRPr lang="ru-RU" sz="1800" b="1" dirty="0">
              <a:latin typeface="Tahoma"/>
              <a:cs typeface="Tahoma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33804" y="4697515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defRPr sz="1000"/>
            </a:pPr>
            <a:r>
              <a:rPr lang="ru-RU" sz="1800" b="1" dirty="0" smtClean="0">
                <a:latin typeface="Tahoma"/>
                <a:cs typeface="Tahoma"/>
              </a:rPr>
              <a:t>факт 202</a:t>
            </a:r>
            <a:r>
              <a:rPr lang="en-US" sz="1800" b="1" dirty="0" smtClean="0">
                <a:latin typeface="Tahoma"/>
                <a:cs typeface="Tahoma"/>
              </a:rPr>
              <a:t>1</a:t>
            </a:r>
            <a:r>
              <a:rPr lang="ru-RU" sz="1800" b="1" dirty="0" smtClean="0">
                <a:latin typeface="Tahoma"/>
                <a:cs typeface="Tahoma"/>
              </a:rPr>
              <a:t> год</a:t>
            </a:r>
            <a:endParaRPr lang="ru-RU" sz="1800" b="1" dirty="0">
              <a:latin typeface="Tahoma"/>
              <a:cs typeface="Tahoma"/>
            </a:endParaRPr>
          </a:p>
        </p:txBody>
      </p:sp>
      <p:sp>
        <p:nvSpPr>
          <p:cNvPr id="15" name="Стрелка влево 14"/>
          <p:cNvSpPr/>
          <p:nvPr/>
        </p:nvSpPr>
        <p:spPr>
          <a:xfrm rot="482886">
            <a:off x="3552761" y="655083"/>
            <a:ext cx="2361931" cy="844511"/>
          </a:xfrm>
          <a:prstGeom prst="curvedDownArrow">
            <a:avLst>
              <a:gd name="adj1" fmla="val 56878"/>
              <a:gd name="adj2" fmla="val 93083"/>
              <a:gd name="adj3" fmla="val 39991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rgbClr val="00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435" tIns="43717" rIns="87435" bIns="43717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TextBox 1"/>
          <p:cNvSpPr txBox="1"/>
          <p:nvPr/>
        </p:nvSpPr>
        <p:spPr>
          <a:xfrm rot="3059475">
            <a:off x="4716891" y="787573"/>
            <a:ext cx="1278879" cy="652058"/>
          </a:xfrm>
          <a:prstGeom prst="rect">
            <a:avLst/>
          </a:prstGeom>
        </p:spPr>
        <p:txBody>
          <a:bodyPr wrap="square" lIns="87435" tIns="43717" rIns="87435" bIns="43717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106</a:t>
            </a:r>
            <a:r>
              <a:rPr lang="ru-RU" sz="15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% </a:t>
            </a:r>
            <a:endParaRPr lang="ru-RU" sz="15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42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23" grpId="0"/>
      <p:bldP spid="3" grpId="0"/>
      <p:bldP spid="14" grpId="0"/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knjazeva_oa\Рабочий стол\фото города\фото города\0141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8064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4" tIns="40807" rIns="81614" bIns="40807" anchor="ctr"/>
          <a:lstStyle/>
          <a:p>
            <a:pPr algn="ctr" defTabSz="8161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64285" y="107104"/>
            <a:ext cx="6479716" cy="806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4" tIns="40807" rIns="81614" bIns="40807" anchor="ctr"/>
          <a:lstStyle/>
          <a:p>
            <a:pPr algn="ctr" defTabSz="8161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44730" y="214208"/>
            <a:ext cx="3599271" cy="806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4" tIns="40807" rIns="81614" bIns="40807" anchor="ctr"/>
          <a:lstStyle/>
          <a:p>
            <a:pPr algn="ctr" defTabSz="8161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8463" y="4767265"/>
            <a:ext cx="395537" cy="376235"/>
          </a:xfrm>
        </p:spPr>
        <p:txBody>
          <a:bodyPr/>
          <a:lstStyle/>
          <a:p>
            <a:pPr algn="ctr">
              <a:defRPr/>
            </a:pPr>
            <a:fld id="{BBE4D12A-AC36-4139-9E57-C40B6CA4D661}" type="slidenum">
              <a:rPr lang="ru-RU" sz="1400" smtClean="0">
                <a:solidFill>
                  <a:schemeClr val="bg1">
                    <a:lumMod val="65000"/>
                  </a:schemeClr>
                </a:solidFill>
              </a:rPr>
              <a:pPr algn="ctr">
                <a:defRPr/>
              </a:pPr>
              <a:t>3</a:t>
            </a:fld>
            <a:endParaRPr lang="ru-RU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0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538967"/>
              </p:ext>
            </p:extLst>
          </p:nvPr>
        </p:nvGraphicFramePr>
        <p:xfrm>
          <a:off x="1" y="0"/>
          <a:ext cx="9144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Заголовок 22"/>
          <p:cNvSpPr>
            <a:spLocks noGrp="1"/>
          </p:cNvSpPr>
          <p:nvPr>
            <p:ph type="title"/>
          </p:nvPr>
        </p:nvSpPr>
        <p:spPr>
          <a:xfrm>
            <a:off x="0" y="190267"/>
            <a:ext cx="5498415" cy="612542"/>
          </a:xfrm>
        </p:spPr>
        <p:txBody>
          <a:bodyPr rtlCol="0">
            <a:noAutofit/>
          </a:bodyPr>
          <a:lstStyle/>
          <a:p>
            <a:pPr algn="l" defTabSz="816133">
              <a:defRPr/>
            </a:pP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СТРУКТУРА ДОХОДОВ ГОРОДСКОГО</a:t>
            </a:r>
            <a:b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БЮДЖЕТА ЗА 202</a:t>
            </a:r>
            <a:r>
              <a:rPr lang="en-U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ГОД</a:t>
            </a:r>
            <a:endParaRPr lang="ru-RU" sz="17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78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category"/>
        </p:bldSub>
      </p:bldGraphic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knjazeva_oa\Рабочий стол\фото города\фото города\014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8064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4" tIns="40807" rIns="81614" bIns="40807" anchor="ctr"/>
          <a:lstStyle/>
          <a:p>
            <a:pPr algn="ctr" defTabSz="8161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64285" y="107104"/>
            <a:ext cx="6479716" cy="806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4" tIns="40807" rIns="81614" bIns="40807" anchor="ctr"/>
          <a:lstStyle/>
          <a:p>
            <a:pPr algn="ctr" defTabSz="8161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44730" y="214208"/>
            <a:ext cx="3599271" cy="806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4" tIns="40807" rIns="81614" bIns="40807" anchor="ctr"/>
          <a:lstStyle/>
          <a:p>
            <a:pPr algn="ctr" defTabSz="8161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8463" y="4767265"/>
            <a:ext cx="395537" cy="376235"/>
          </a:xfrm>
        </p:spPr>
        <p:txBody>
          <a:bodyPr/>
          <a:lstStyle/>
          <a:p>
            <a:pPr algn="ctr">
              <a:defRPr/>
            </a:pPr>
            <a:fld id="{BBE4D12A-AC36-4139-9E57-C40B6CA4D661}" type="slidenum">
              <a:rPr lang="ru-RU" sz="1400" smtClean="0">
                <a:solidFill>
                  <a:schemeClr val="bg1">
                    <a:lumMod val="65000"/>
                  </a:schemeClr>
                </a:solidFill>
              </a:rPr>
              <a:pPr algn="ctr">
                <a:defRPr/>
              </a:pPr>
              <a:t>4</a:t>
            </a:fld>
            <a:endParaRPr lang="ru-RU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0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3031104"/>
              </p:ext>
            </p:extLst>
          </p:nvPr>
        </p:nvGraphicFramePr>
        <p:xfrm>
          <a:off x="0" y="17120"/>
          <a:ext cx="9174676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Заголовок 22"/>
          <p:cNvSpPr>
            <a:spLocks noGrp="1"/>
          </p:cNvSpPr>
          <p:nvPr>
            <p:ph type="title"/>
          </p:nvPr>
        </p:nvSpPr>
        <p:spPr>
          <a:xfrm>
            <a:off x="0" y="190267"/>
            <a:ext cx="5868180" cy="612542"/>
          </a:xfrm>
        </p:spPr>
        <p:txBody>
          <a:bodyPr rtlCol="0">
            <a:noAutofit/>
          </a:bodyPr>
          <a:lstStyle/>
          <a:p>
            <a:pPr algn="l" defTabSz="816133">
              <a:defRPr/>
            </a:pP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ИСПОЛНЕНИЕ ПО НАЛОГОВЫМ И НЕНАЛОГОВЫМ ДОХОДАМ ЗА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202</a:t>
            </a:r>
            <a:r>
              <a:rPr lang="en-U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ГОД,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МЛН. РУБ.</a:t>
            </a:r>
          </a:p>
        </p:txBody>
      </p:sp>
      <p:sp>
        <p:nvSpPr>
          <p:cNvPr id="17" name="Стрелка влево 14"/>
          <p:cNvSpPr/>
          <p:nvPr/>
        </p:nvSpPr>
        <p:spPr>
          <a:xfrm rot="20851462" flipH="1">
            <a:off x="2270186" y="875124"/>
            <a:ext cx="1874796" cy="894194"/>
          </a:xfrm>
          <a:prstGeom prst="curvedDownArrow">
            <a:avLst>
              <a:gd name="adj1" fmla="val 64122"/>
              <a:gd name="adj2" fmla="val 84589"/>
              <a:gd name="adj3" fmla="val 41066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rgbClr val="00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435" tIns="43717" rIns="87435" bIns="43717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TextBox 1"/>
          <p:cNvSpPr txBox="1"/>
          <p:nvPr/>
        </p:nvSpPr>
        <p:spPr>
          <a:xfrm rot="7418023" flipH="1" flipV="1">
            <a:off x="2234773" y="1181911"/>
            <a:ext cx="1087855" cy="330717"/>
          </a:xfrm>
          <a:prstGeom prst="rect">
            <a:avLst/>
          </a:prstGeom>
        </p:spPr>
        <p:txBody>
          <a:bodyPr wrap="square" lIns="87435" tIns="43717" rIns="87435" bIns="43717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121</a:t>
            </a:r>
            <a:r>
              <a:rPr lang="ru-RU" sz="15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5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% </a:t>
            </a:r>
          </a:p>
        </p:txBody>
      </p:sp>
      <p:sp>
        <p:nvSpPr>
          <p:cNvPr id="15" name="Стрелка влево 14"/>
          <p:cNvSpPr/>
          <p:nvPr/>
        </p:nvSpPr>
        <p:spPr>
          <a:xfrm rot="771873">
            <a:off x="5213989" y="900174"/>
            <a:ext cx="2093046" cy="894194"/>
          </a:xfrm>
          <a:prstGeom prst="curvedDownArrow">
            <a:avLst>
              <a:gd name="adj1" fmla="val 64122"/>
              <a:gd name="adj2" fmla="val 84589"/>
              <a:gd name="adj3" fmla="val 41066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rgbClr val="0033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435" tIns="43717" rIns="87435" bIns="43717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TextBox 1"/>
          <p:cNvSpPr txBox="1"/>
          <p:nvPr/>
        </p:nvSpPr>
        <p:spPr>
          <a:xfrm rot="3580369">
            <a:off x="6151673" y="1087910"/>
            <a:ext cx="1172371" cy="635940"/>
          </a:xfrm>
          <a:prstGeom prst="rect">
            <a:avLst/>
          </a:prstGeom>
        </p:spPr>
        <p:txBody>
          <a:bodyPr wrap="square" lIns="87435" tIns="43717" rIns="87435" bIns="43717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125 </a:t>
            </a:r>
            <a:r>
              <a:rPr lang="ru-RU" sz="15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% </a:t>
            </a:r>
            <a:endParaRPr lang="ru-RU" sz="15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07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category"/>
        </p:bldSub>
      </p:bldGraphic>
      <p:bldP spid="14" grpId="0"/>
      <p:bldP spid="17" grpId="0" animBg="1"/>
      <p:bldP spid="23" grpId="0"/>
      <p:bldP spid="15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knjazeva_oa\Рабочий стол\фото города\фото города\014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8064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4" tIns="40807" rIns="81614" bIns="40807" anchor="ctr"/>
          <a:lstStyle/>
          <a:p>
            <a:pPr algn="ctr" defTabSz="8161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64285" y="107104"/>
            <a:ext cx="6479716" cy="806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4" tIns="40807" rIns="81614" bIns="40807" anchor="ctr"/>
          <a:lstStyle/>
          <a:p>
            <a:pPr algn="ctr" defTabSz="8161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44730" y="214208"/>
            <a:ext cx="3599271" cy="806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4" tIns="40807" rIns="81614" bIns="40807" anchor="ctr"/>
          <a:lstStyle/>
          <a:p>
            <a:pPr algn="ctr" defTabSz="8161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8463" y="4767265"/>
            <a:ext cx="395537" cy="376235"/>
          </a:xfrm>
        </p:spPr>
        <p:txBody>
          <a:bodyPr/>
          <a:lstStyle/>
          <a:p>
            <a:pPr algn="ctr">
              <a:defRPr/>
            </a:pPr>
            <a:fld id="{BBE4D12A-AC36-4139-9E57-C40B6CA4D661}" type="slidenum">
              <a:rPr lang="ru-RU" sz="1400" smtClean="0">
                <a:solidFill>
                  <a:schemeClr val="bg1">
                    <a:lumMod val="65000"/>
                  </a:schemeClr>
                </a:solidFill>
              </a:rPr>
              <a:pPr algn="ctr">
                <a:defRPr/>
              </a:pPr>
              <a:t>5</a:t>
            </a:fld>
            <a:endParaRPr lang="ru-RU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0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8299854"/>
              </p:ext>
            </p:extLst>
          </p:nvPr>
        </p:nvGraphicFramePr>
        <p:xfrm>
          <a:off x="-7991" y="20101"/>
          <a:ext cx="9144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Заголовок 22"/>
          <p:cNvSpPr>
            <a:spLocks noGrp="1"/>
          </p:cNvSpPr>
          <p:nvPr/>
        </p:nvSpPr>
        <p:spPr>
          <a:xfrm>
            <a:off x="48555" y="147424"/>
            <a:ext cx="5498415" cy="912115"/>
          </a:xfrm>
          <a:prstGeom prst="rect">
            <a:avLst/>
          </a:prstGeom>
        </p:spPr>
        <p:txBody>
          <a:bodyPr lIns="43717" tIns="21859" rIns="43717" bIns="21859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defTabSz="816133">
              <a:defRPr/>
            </a:pP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УДЕЛЬНЫЙ ВЕС ОСНОВНЫХ ИСТОЧНИКОВ </a:t>
            </a:r>
            <a:br>
              <a:rPr lang="ru-RU" sz="17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НАЛОГОВЫХ И НЕНАЛОГОВЫХ ДОХОДОВ</a:t>
            </a:r>
            <a:br>
              <a:rPr lang="ru-RU" sz="17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В 202</a:t>
            </a:r>
            <a:r>
              <a:rPr lang="en-US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ГОДУ</a:t>
            </a:r>
            <a:endParaRPr lang="ru-RU" sz="17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323410" y="4010775"/>
            <a:ext cx="2123660" cy="100924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Налог на доходы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физических лиц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6</a:t>
            </a:r>
            <a:r>
              <a:rPr lang="en-US" sz="1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ru-RU" sz="1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%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1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4 611,7 </a:t>
            </a:r>
            <a:r>
              <a:rPr lang="ru-RU" sz="1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млн. руб.)</a:t>
            </a:r>
            <a:endParaRPr lang="ru-RU" sz="14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5652056" y="872775"/>
            <a:ext cx="2304320" cy="97889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FF9900"/>
                </a:solidFill>
                <a:latin typeface="Tahoma" pitchFamily="34" charset="0"/>
                <a:cs typeface="Tahoma" pitchFamily="34" charset="0"/>
              </a:rPr>
              <a:t>Налоги на </a:t>
            </a:r>
          </a:p>
          <a:p>
            <a:pPr algn="ctr"/>
            <a:r>
              <a:rPr lang="ru-RU" sz="1400" b="1" dirty="0" smtClean="0">
                <a:solidFill>
                  <a:srgbClr val="FF9900"/>
                </a:solidFill>
                <a:latin typeface="Tahoma" pitchFamily="34" charset="0"/>
                <a:cs typeface="Tahoma" pitchFamily="34" charset="0"/>
              </a:rPr>
              <a:t>совокупный доход </a:t>
            </a:r>
          </a:p>
          <a:p>
            <a:pPr algn="ctr"/>
            <a:r>
              <a:rPr lang="en-US" sz="1400" b="1" dirty="0" smtClean="0">
                <a:solidFill>
                  <a:srgbClr val="FF9900"/>
                </a:solidFill>
                <a:latin typeface="Tahoma" pitchFamily="34" charset="0"/>
                <a:cs typeface="Tahoma" pitchFamily="34" charset="0"/>
              </a:rPr>
              <a:t>12</a:t>
            </a:r>
            <a:r>
              <a:rPr lang="ru-RU" sz="1400" b="1" dirty="0" smtClean="0">
                <a:solidFill>
                  <a:srgbClr val="FF9900"/>
                </a:solidFill>
                <a:latin typeface="Tahoma" pitchFamily="34" charset="0"/>
                <a:cs typeface="Tahoma" pitchFamily="34" charset="0"/>
              </a:rPr>
              <a:t> % </a:t>
            </a:r>
          </a:p>
          <a:p>
            <a:pPr algn="ctr"/>
            <a:r>
              <a:rPr lang="ru-RU" sz="1400" b="1" dirty="0" smtClean="0">
                <a:solidFill>
                  <a:srgbClr val="FF99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1400" b="1" dirty="0" smtClean="0">
                <a:solidFill>
                  <a:srgbClr val="FF9900"/>
                </a:solidFill>
                <a:latin typeface="Tahoma" pitchFamily="34" charset="0"/>
                <a:cs typeface="Tahoma" pitchFamily="34" charset="0"/>
              </a:rPr>
              <a:t>879,2 </a:t>
            </a:r>
            <a:r>
              <a:rPr lang="ru-RU" sz="1400" b="1" dirty="0" smtClean="0">
                <a:solidFill>
                  <a:srgbClr val="FF9900"/>
                </a:solidFill>
                <a:latin typeface="Tahoma" pitchFamily="34" charset="0"/>
                <a:cs typeface="Tahoma" pitchFamily="34" charset="0"/>
              </a:rPr>
              <a:t>млн. руб.)</a:t>
            </a:r>
            <a:endParaRPr lang="ru-RU" sz="1400" b="1" dirty="0">
              <a:solidFill>
                <a:srgbClr val="FF99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6516227" y="2035078"/>
            <a:ext cx="2664285" cy="96872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Доходы от использования </a:t>
            </a:r>
          </a:p>
          <a:p>
            <a:pPr algn="ctr"/>
            <a:r>
              <a:rPr lang="ru-RU" sz="14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и продажи имущества </a:t>
            </a:r>
          </a:p>
          <a:p>
            <a:pPr algn="ctr"/>
            <a:r>
              <a:rPr lang="ru-RU" sz="14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10 %</a:t>
            </a:r>
          </a:p>
          <a:p>
            <a:pPr algn="ctr"/>
            <a:r>
              <a:rPr lang="ru-RU" sz="14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(</a:t>
            </a:r>
            <a:r>
              <a:rPr lang="en-US" sz="14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708,3</a:t>
            </a:r>
            <a:r>
              <a:rPr lang="ru-RU" sz="14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млн. руб.)</a:t>
            </a:r>
            <a:endParaRPr lang="ru-RU" sz="14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6567768" y="3705066"/>
            <a:ext cx="2187679" cy="7388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D71BCA"/>
                </a:solidFill>
                <a:latin typeface="Tahoma" pitchFamily="34" charset="0"/>
                <a:cs typeface="Tahoma" pitchFamily="34" charset="0"/>
              </a:rPr>
              <a:t>Земельный налог </a:t>
            </a:r>
          </a:p>
          <a:p>
            <a:pPr algn="ctr"/>
            <a:r>
              <a:rPr lang="en-US" sz="1400" b="1" dirty="0">
                <a:solidFill>
                  <a:srgbClr val="D71BCA"/>
                </a:solidFill>
                <a:latin typeface="Tahoma" pitchFamily="34" charset="0"/>
                <a:cs typeface="Tahoma" pitchFamily="34" charset="0"/>
              </a:rPr>
              <a:t>7</a:t>
            </a:r>
            <a:r>
              <a:rPr lang="ru-RU" sz="1400" b="1" dirty="0" smtClean="0">
                <a:solidFill>
                  <a:srgbClr val="D71BCA"/>
                </a:solidFill>
                <a:latin typeface="Tahoma" pitchFamily="34" charset="0"/>
                <a:cs typeface="Tahoma" pitchFamily="34" charset="0"/>
              </a:rPr>
              <a:t> % </a:t>
            </a:r>
          </a:p>
          <a:p>
            <a:pPr algn="ctr"/>
            <a:r>
              <a:rPr lang="ru-RU" sz="1400" b="1" dirty="0" smtClean="0">
                <a:solidFill>
                  <a:srgbClr val="D71BCA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1400" b="1" dirty="0" smtClean="0">
                <a:solidFill>
                  <a:srgbClr val="D71BCA"/>
                </a:solidFill>
                <a:latin typeface="Tahoma" pitchFamily="34" charset="0"/>
                <a:cs typeface="Tahoma" pitchFamily="34" charset="0"/>
              </a:rPr>
              <a:t>519,3 </a:t>
            </a:r>
            <a:r>
              <a:rPr lang="ru-RU" sz="1400" b="1" dirty="0" smtClean="0">
                <a:solidFill>
                  <a:srgbClr val="D71BCA"/>
                </a:solidFill>
                <a:latin typeface="Tahoma" pitchFamily="34" charset="0"/>
                <a:cs typeface="Tahoma" pitchFamily="34" charset="0"/>
              </a:rPr>
              <a:t>млн. руб.)</a:t>
            </a:r>
            <a:endParaRPr lang="ru-RU" sz="1400" b="1" dirty="0">
              <a:solidFill>
                <a:srgbClr val="D71BCA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4616340" y="4268344"/>
            <a:ext cx="2016203" cy="7516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Прочие</a:t>
            </a:r>
          </a:p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7</a:t>
            </a:r>
            <a:r>
              <a:rPr lang="ru-RU" sz="14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%</a:t>
            </a:r>
          </a:p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(</a:t>
            </a:r>
            <a:r>
              <a:rPr lang="en-US" sz="14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518,7 </a:t>
            </a:r>
            <a:r>
              <a:rPr lang="ru-RU" sz="14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млн. руб.)</a:t>
            </a:r>
            <a:endParaRPr lang="ru-RU" sz="1400" b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21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category"/>
        </p:bldSub>
      </p:bldGraphic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knjazeva_oa\Рабочий стол\фото города\фото города\014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8064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4" tIns="40807" rIns="81614" bIns="40807" anchor="ctr"/>
          <a:lstStyle/>
          <a:p>
            <a:pPr algn="ctr" defTabSz="8161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64285" y="107104"/>
            <a:ext cx="6479716" cy="806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4" tIns="40807" rIns="81614" bIns="40807" anchor="ctr"/>
          <a:lstStyle/>
          <a:p>
            <a:pPr algn="ctr" defTabSz="8161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44730" y="214208"/>
            <a:ext cx="3599271" cy="806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4" tIns="40807" rIns="81614" bIns="40807" anchor="ctr"/>
          <a:lstStyle/>
          <a:p>
            <a:pPr algn="ctr" defTabSz="8161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8463" y="4767265"/>
            <a:ext cx="395537" cy="376235"/>
          </a:xfrm>
        </p:spPr>
        <p:txBody>
          <a:bodyPr/>
          <a:lstStyle/>
          <a:p>
            <a:pPr algn="ctr">
              <a:defRPr/>
            </a:pPr>
            <a:fld id="{BBE4D12A-AC36-4139-9E57-C40B6CA4D661}" type="slidenum">
              <a:rPr lang="ru-RU" sz="1400" smtClean="0">
                <a:solidFill>
                  <a:schemeClr val="bg1">
                    <a:lumMod val="65000"/>
                  </a:schemeClr>
                </a:solidFill>
              </a:rPr>
              <a:pPr algn="ctr">
                <a:defRPr/>
              </a:pPr>
              <a:t>6</a:t>
            </a:fld>
            <a:endParaRPr lang="ru-RU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0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704787"/>
              </p:ext>
            </p:extLst>
          </p:nvPr>
        </p:nvGraphicFramePr>
        <p:xfrm>
          <a:off x="-7991" y="20101"/>
          <a:ext cx="9144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Заголовок 22"/>
          <p:cNvSpPr>
            <a:spLocks noGrp="1"/>
          </p:cNvSpPr>
          <p:nvPr/>
        </p:nvSpPr>
        <p:spPr>
          <a:xfrm>
            <a:off x="48555" y="147424"/>
            <a:ext cx="5498415" cy="912115"/>
          </a:xfrm>
          <a:prstGeom prst="rect">
            <a:avLst/>
          </a:prstGeom>
        </p:spPr>
        <p:txBody>
          <a:bodyPr lIns="43717" tIns="21859" rIns="43717" bIns="21859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816133">
              <a:defRPr/>
            </a:pP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СТРУКТУРА РАСХОДОВ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БЮДЖЕТА ГОРОДА МАГНИТОГОРСКА ЗА 2021 ГОД, %</a:t>
            </a:r>
            <a:endParaRPr lang="ru-RU" sz="17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84355" y="1025186"/>
            <a:ext cx="1751341" cy="102882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58,3</a:t>
            </a:r>
          </a:p>
          <a:p>
            <a:pPr algn="ctr"/>
            <a:r>
              <a:rPr lang="ru-RU" sz="1400" b="1" dirty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с</a:t>
            </a:r>
            <a:r>
              <a:rPr lang="ru-RU" sz="1400" b="1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оциальная сфера</a:t>
            </a:r>
            <a:endParaRPr lang="ru-RU" sz="1400" b="1" dirty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6372200" y="896275"/>
            <a:ext cx="2232287" cy="96872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5,8</a:t>
            </a:r>
          </a:p>
          <a:p>
            <a:pPr algn="ctr"/>
            <a:r>
              <a:rPr lang="ru-RU" sz="1400" b="1" dirty="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ОМС и прочие</a:t>
            </a:r>
            <a:endParaRPr lang="ru-RU" sz="1400" b="1" dirty="0">
              <a:solidFill>
                <a:srgbClr val="0033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6084168" y="3795886"/>
            <a:ext cx="2187679" cy="7388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35,9</a:t>
            </a:r>
          </a:p>
          <a:p>
            <a:pPr algn="ctr">
              <a:defRPr sz="1200" b="1" i="0" u="none" strike="noStrike" kern="1200" baseline="0">
                <a:solidFill>
                  <a:srgbClr val="F79646"/>
                </a:solidFill>
                <a:latin typeface="Tahoma" pitchFamily="34" charset="0"/>
                <a:ea typeface="+mn-ea"/>
                <a:cs typeface="Tahoma" pitchFamily="34" charset="0"/>
              </a:defRPr>
            </a:pPr>
            <a:r>
              <a:rPr lang="ru-RU" sz="1400" dirty="0">
                <a:solidFill>
                  <a:srgbClr val="C00000"/>
                </a:solidFill>
              </a:rPr>
              <a:t>инфраструктурное и экономическое развитие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11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category"/>
        </p:bldSub>
      </p:bldGraphic>
      <p:bldP spid="14" grpId="0"/>
      <p:bldP spid="15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knjazeva_oa\Рабочий стол\фото города\фото города\014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8064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4" tIns="40807" rIns="81614" bIns="40807" anchor="ctr"/>
          <a:lstStyle/>
          <a:p>
            <a:pPr algn="ctr" defTabSz="8161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64285" y="107104"/>
            <a:ext cx="6479716" cy="806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4" tIns="40807" rIns="81614" bIns="40807" anchor="ctr"/>
          <a:lstStyle/>
          <a:p>
            <a:pPr algn="ctr" defTabSz="8161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44730" y="214208"/>
            <a:ext cx="3599271" cy="806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4" tIns="40807" rIns="81614" bIns="40807" anchor="ctr"/>
          <a:lstStyle/>
          <a:p>
            <a:pPr algn="ctr" defTabSz="8161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8463" y="4767265"/>
            <a:ext cx="395537" cy="376235"/>
          </a:xfrm>
        </p:spPr>
        <p:txBody>
          <a:bodyPr/>
          <a:lstStyle/>
          <a:p>
            <a:pPr algn="ctr">
              <a:defRPr/>
            </a:pPr>
            <a:fld id="{BBE4D12A-AC36-4139-9E57-C40B6CA4D661}" type="slidenum">
              <a:rPr lang="ru-RU" sz="1400" smtClean="0">
                <a:solidFill>
                  <a:schemeClr val="bg1">
                    <a:lumMod val="65000"/>
                  </a:schemeClr>
                </a:solidFill>
              </a:rPr>
              <a:pPr algn="ctr">
                <a:defRPr/>
              </a:pPr>
              <a:t>7</a:t>
            </a:fld>
            <a:endParaRPr lang="ru-RU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0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198027"/>
              </p:ext>
            </p:extLst>
          </p:nvPr>
        </p:nvGraphicFramePr>
        <p:xfrm>
          <a:off x="-7991" y="20101"/>
          <a:ext cx="9144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Заголовок 22"/>
          <p:cNvSpPr>
            <a:spLocks noGrp="1"/>
          </p:cNvSpPr>
          <p:nvPr/>
        </p:nvSpPr>
        <p:spPr>
          <a:xfrm>
            <a:off x="48555" y="147424"/>
            <a:ext cx="5498415" cy="912115"/>
          </a:xfrm>
          <a:prstGeom prst="rect">
            <a:avLst/>
          </a:prstGeom>
        </p:spPr>
        <p:txBody>
          <a:bodyPr lIns="43717" tIns="21859" rIns="43717" bIns="21859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816133">
              <a:defRPr/>
            </a:pP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СТРУКТУРА РАСХОДОВ «СОЦИАЛЬНОЙ СФЕРЫ» В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2021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ГОДУ, МЛН.РУБ.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84355" y="1025186"/>
            <a:ext cx="1751341" cy="102882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6 710,7</a:t>
            </a:r>
          </a:p>
          <a:p>
            <a:pPr algn="ctr"/>
            <a:r>
              <a:rPr lang="ru-RU" sz="1400" b="1" dirty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у</a:t>
            </a:r>
            <a:r>
              <a:rPr lang="ru-RU" sz="1400" b="1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правление образования</a:t>
            </a:r>
            <a:endParaRPr lang="ru-RU" sz="1400" b="1" dirty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5740646" y="776882"/>
            <a:ext cx="2304320" cy="97889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FF9900"/>
                </a:solidFill>
                <a:latin typeface="Tahoma" pitchFamily="34" charset="0"/>
                <a:cs typeface="Tahoma" pitchFamily="34" charset="0"/>
              </a:rPr>
              <a:t>708,7</a:t>
            </a:r>
          </a:p>
          <a:p>
            <a:pPr algn="ctr"/>
            <a:r>
              <a:rPr lang="ru-RU" sz="1400" b="1" dirty="0">
                <a:solidFill>
                  <a:srgbClr val="FF9900"/>
                </a:solidFill>
                <a:latin typeface="Tahoma" pitchFamily="34" charset="0"/>
                <a:cs typeface="Tahoma" pitchFamily="34" charset="0"/>
              </a:rPr>
              <a:t>у</a:t>
            </a:r>
            <a:r>
              <a:rPr lang="ru-RU" sz="1400" b="1" dirty="0" smtClean="0">
                <a:solidFill>
                  <a:srgbClr val="FF9900"/>
                </a:solidFill>
                <a:latin typeface="Tahoma" pitchFamily="34" charset="0"/>
                <a:cs typeface="Tahoma" pitchFamily="34" charset="0"/>
              </a:rPr>
              <a:t>правление </a:t>
            </a:r>
          </a:p>
          <a:p>
            <a:pPr algn="ctr"/>
            <a:r>
              <a:rPr lang="ru-RU" sz="1400" b="1" dirty="0" smtClean="0">
                <a:solidFill>
                  <a:srgbClr val="FF9900"/>
                </a:solidFill>
                <a:latin typeface="Tahoma" pitchFamily="34" charset="0"/>
                <a:cs typeface="Tahoma" pitchFamily="34" charset="0"/>
              </a:rPr>
              <a:t>культуры</a:t>
            </a:r>
            <a:endParaRPr lang="ru-RU" sz="1400" b="1" dirty="0">
              <a:solidFill>
                <a:srgbClr val="FF99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6903722" y="1779478"/>
            <a:ext cx="2232287" cy="96872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611,5</a:t>
            </a:r>
          </a:p>
          <a:p>
            <a:pPr algn="ctr"/>
            <a:r>
              <a:rPr lang="ru-RU" sz="14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у</a:t>
            </a:r>
            <a:r>
              <a:rPr lang="ru-RU" sz="1400" b="1" dirty="0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правление </a:t>
            </a:r>
          </a:p>
          <a:p>
            <a:pPr algn="ctr"/>
            <a:r>
              <a:rPr lang="ru-RU" sz="1400" b="1" dirty="0" err="1" smtClean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физ.культуры</a:t>
            </a:r>
            <a:endParaRPr lang="ru-RU" sz="1400" b="1" dirty="0">
              <a:solidFill>
                <a:srgbClr val="0033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6084168" y="3795886"/>
            <a:ext cx="2187679" cy="7388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2 835,5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управление </a:t>
            </a:r>
          </a:p>
          <a:p>
            <a:pPr algn="ctr"/>
            <a:r>
              <a:rPr lang="ru-RU" sz="1400" b="1" dirty="0" err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с</a:t>
            </a:r>
            <a:r>
              <a:rPr lang="ru-RU" sz="1400" b="1" dirty="0" err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оц.защиты</a:t>
            </a:r>
            <a:endParaRPr lang="ru-RU" sz="1400" b="1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населения</a:t>
            </a:r>
            <a:endParaRPr lang="ru-RU" sz="14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8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category"/>
        </p:bldSub>
      </p:bldGraphic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knjazeva_oa\Рабочий стол\фото города\фото города\014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70000" contrast="-70000"/>
          </a:blip>
          <a:srcRect/>
          <a:stretch>
            <a:fillRect/>
          </a:stretch>
        </p:blipFill>
        <p:spPr bwMode="auto">
          <a:xfrm>
            <a:off x="-20938" y="-12804"/>
            <a:ext cx="9144003" cy="51580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-4546" y="22058"/>
            <a:ext cx="9144000" cy="8064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4" tIns="40807" rIns="81614" bIns="40807" anchor="ctr"/>
          <a:lstStyle/>
          <a:p>
            <a:pPr algn="ctr" defTabSz="8161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59741" y="111548"/>
            <a:ext cx="6479716" cy="806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4" tIns="40807" rIns="81614" bIns="40807" anchor="ctr"/>
          <a:lstStyle/>
          <a:p>
            <a:pPr algn="ctr" defTabSz="8161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23794" y="205423"/>
            <a:ext cx="3599271" cy="806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4" tIns="40807" rIns="81614" bIns="40807" anchor="ctr"/>
          <a:lstStyle/>
          <a:p>
            <a:pPr algn="ctr" defTabSz="8161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0" y="147426"/>
            <a:ext cx="5498415" cy="480109"/>
          </a:xfrm>
        </p:spPr>
        <p:txBody>
          <a:bodyPr rtlCol="0">
            <a:noAutofit/>
          </a:bodyPr>
          <a:lstStyle/>
          <a:p>
            <a:pPr algn="l" defTabSz="816133">
              <a:defRPr/>
            </a:pP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ПАРТИСИПАТОРНОЕ БЮДЖЕТИРОВАНИЕ</a:t>
            </a:r>
            <a:endParaRPr lang="ru-RU" sz="17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8465" y="4767266"/>
            <a:ext cx="395537" cy="376235"/>
          </a:xfrm>
        </p:spPr>
        <p:txBody>
          <a:bodyPr/>
          <a:lstStyle/>
          <a:p>
            <a:pPr>
              <a:defRPr/>
            </a:pPr>
            <a:fld id="{BBE4D12A-AC36-4139-9E57-C40B6CA4D661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206202" y="498364"/>
            <a:ext cx="6635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ПРОЕКТ «Я ПЛАНИРУЮ БЮДЖЕТ»  </a:t>
            </a:r>
          </a:p>
        </p:txBody>
      </p:sp>
      <p:pic>
        <p:nvPicPr>
          <p:cNvPr id="24" name="Picture 2" descr="&amp;yacy; &amp;pcy;&amp;lcy;&amp;acy;&amp;ncy;&amp;icy;&amp;rcy;&amp;ucy;&amp;yucy; &amp;bcy;&amp;yucy;&amp;dcy;&amp;zhcy;&amp;iecy;&amp;tcy;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546" y="1083388"/>
            <a:ext cx="642191" cy="642192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1705093" y="4250361"/>
            <a:ext cx="5743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МОУ СОШ № 40  (</a:t>
            </a:r>
            <a:r>
              <a:rPr lang="ru-RU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ул.Калмыкова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д. 8)</a:t>
            </a:r>
          </a:p>
        </p:txBody>
      </p:sp>
      <p:pic>
        <p:nvPicPr>
          <p:cNvPr id="1034" name="Picture 10" descr="http://agryz.tatarstan.ru/file/Image/zumre-825x5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668" y="1851671"/>
            <a:ext cx="2076763" cy="128381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1705093" y="4494851"/>
            <a:ext cx="5827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2021 год – 6,98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млн.руб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-65584" y="3136252"/>
            <a:ext cx="2510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151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75 инициатив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0" marR="0" lvl="0" indent="0" algn="ctr" defTabSz="8151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133 участника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9415" y="852307"/>
            <a:ext cx="195678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1514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https://www.magnitogorsk.ru</a:t>
            </a:r>
            <a:endParaRPr lang="ru-RU" sz="8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-65584" y="3867894"/>
            <a:ext cx="91486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«Создание универсальной детско-спортивной площадки»</a:t>
            </a:r>
            <a:endParaRPr lang="ru-RU" sz="2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487" y="661886"/>
            <a:ext cx="3561642" cy="168304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61886"/>
            <a:ext cx="3430924" cy="176584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887" y="2344931"/>
            <a:ext cx="5615973" cy="166285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61896" y="1851669"/>
            <a:ext cx="33821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мультиспортивная</a:t>
            </a:r>
            <a:r>
              <a:rPr lang="ru-RU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арена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395 м2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889275"/>
            <a:ext cx="501864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беговая дорожка  </a:t>
            </a:r>
            <a:r>
              <a:rPr lang="ru-RU" sz="1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36,5 м2</a:t>
            </a:r>
          </a:p>
          <a:p>
            <a:pPr algn="ctr"/>
            <a:r>
              <a:rPr lang="ru-RU" sz="13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прыжковая яма с </a:t>
            </a:r>
            <a:r>
              <a:rPr lang="ru-RU" sz="13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разбегочной</a:t>
            </a:r>
            <a:r>
              <a:rPr lang="ru-RU" sz="13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дорожкой </a:t>
            </a:r>
            <a:r>
              <a:rPr lang="ru-RU" sz="1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м2</a:t>
            </a:r>
          </a:p>
          <a:p>
            <a:pPr algn="ctr"/>
            <a:r>
              <a:rPr lang="ru-RU" sz="1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13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лощадка для установки архитектурных форм  </a:t>
            </a:r>
            <a:r>
              <a:rPr lang="ru-RU" sz="1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 м2 </a:t>
            </a:r>
            <a:endParaRPr lang="ru-RU" sz="1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779912" y="3552888"/>
            <a:ext cx="4104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бщая площадь комплекса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661,5 м2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92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1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6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1" grpId="0"/>
      <p:bldP spid="21" grpId="0"/>
      <p:bldP spid="18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knjazeva_oa\Рабочий стол\фото города\фото города\014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8064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4" tIns="40807" rIns="81614" bIns="40807" anchor="ctr"/>
          <a:lstStyle/>
          <a:p>
            <a:pPr algn="ctr" defTabSz="8161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64285" y="107104"/>
            <a:ext cx="6479716" cy="806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4" tIns="40807" rIns="81614" bIns="40807" anchor="ctr"/>
          <a:lstStyle/>
          <a:p>
            <a:pPr algn="ctr" defTabSz="8161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44730" y="214208"/>
            <a:ext cx="3599271" cy="806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4" tIns="40807" rIns="81614" bIns="40807" anchor="ctr"/>
          <a:lstStyle/>
          <a:p>
            <a:pPr algn="ctr" defTabSz="81613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8463" y="4767265"/>
            <a:ext cx="395537" cy="376235"/>
          </a:xfrm>
        </p:spPr>
        <p:txBody>
          <a:bodyPr/>
          <a:lstStyle/>
          <a:p>
            <a:pPr algn="ctr">
              <a:defRPr/>
            </a:pPr>
            <a:fld id="{BBE4D12A-AC36-4139-9E57-C40B6CA4D661}" type="slidenum">
              <a:rPr lang="ru-RU" sz="1400" smtClean="0">
                <a:solidFill>
                  <a:schemeClr val="bg1">
                    <a:lumMod val="65000"/>
                  </a:schemeClr>
                </a:solidFill>
              </a:rPr>
              <a:pPr algn="ctr">
                <a:defRPr/>
              </a:pPr>
              <a:t>9</a:t>
            </a:fld>
            <a:endParaRPr lang="ru-RU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0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9029367"/>
              </p:ext>
            </p:extLst>
          </p:nvPr>
        </p:nvGraphicFramePr>
        <p:xfrm>
          <a:off x="-7991" y="20101"/>
          <a:ext cx="9144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Заголовок 22"/>
          <p:cNvSpPr>
            <a:spLocks noGrp="1"/>
          </p:cNvSpPr>
          <p:nvPr/>
        </p:nvSpPr>
        <p:spPr>
          <a:xfrm>
            <a:off x="48555" y="147424"/>
            <a:ext cx="5498415" cy="912115"/>
          </a:xfrm>
          <a:prstGeom prst="rect">
            <a:avLst/>
          </a:prstGeom>
        </p:spPr>
        <p:txBody>
          <a:bodyPr lIns="43717" tIns="21859" rIns="43717" bIns="21859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816133">
              <a:defRPr/>
            </a:pP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СТРУКТУРА РАСХОДОВ «ИНФРАСТРУКТУРНОГО И ЭКОНОМИЧЕСКОГО РАЗВИТИЯ» </a:t>
            </a:r>
            <a:br>
              <a:rPr lang="ru-RU" sz="17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В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2021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ГОДУ, МЛН.РУБ.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5544730" y="709634"/>
            <a:ext cx="2123660" cy="100924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ru-RU" sz="1400" b="1" dirty="0">
                <a:solidFill>
                  <a:srgbClr val="0033CC"/>
                </a:solidFill>
                <a:latin typeface="Tahoma"/>
                <a:cs typeface="Tahoma"/>
              </a:rPr>
              <a:t>4 </a:t>
            </a:r>
            <a:r>
              <a:rPr lang="ru-RU" sz="1400" b="1" dirty="0" smtClean="0">
                <a:solidFill>
                  <a:srgbClr val="0033CC"/>
                </a:solidFill>
                <a:latin typeface="Tahoma"/>
                <a:cs typeface="Tahoma"/>
              </a:rPr>
              <a:t>694,4</a:t>
            </a:r>
            <a:endParaRPr lang="ru-RU" sz="1400" b="1" dirty="0">
              <a:solidFill>
                <a:srgbClr val="0033CC"/>
              </a:solidFill>
              <a:latin typeface="Tahoma"/>
              <a:cs typeface="Tahoma"/>
            </a:endParaRPr>
          </a:p>
          <a:p>
            <a:pPr algn="ctr" rtl="1">
              <a:defRPr sz="1000"/>
            </a:pPr>
            <a:r>
              <a:rPr lang="ru-RU" sz="1400" b="1" dirty="0">
                <a:solidFill>
                  <a:srgbClr val="0033CC"/>
                </a:solidFill>
                <a:latin typeface="Tahoma"/>
                <a:cs typeface="Tahoma"/>
              </a:rPr>
              <a:t>МКУ </a:t>
            </a:r>
            <a:r>
              <a:rPr lang="ru-RU" sz="1400" b="1" dirty="0" smtClean="0">
                <a:solidFill>
                  <a:srgbClr val="0033CC"/>
                </a:solidFill>
                <a:latin typeface="Tahoma"/>
                <a:cs typeface="Tahoma"/>
              </a:rPr>
              <a:t>«Управление </a:t>
            </a:r>
            <a:endParaRPr lang="ru-RU" sz="1400" b="1" dirty="0">
              <a:solidFill>
                <a:srgbClr val="0033CC"/>
              </a:solidFill>
              <a:latin typeface="Tahoma"/>
              <a:cs typeface="Tahoma"/>
            </a:endParaRPr>
          </a:p>
          <a:p>
            <a:pPr algn="ctr" rtl="1">
              <a:defRPr sz="1000"/>
            </a:pPr>
            <a:r>
              <a:rPr lang="ru-RU" sz="1400" b="1" dirty="0" err="1">
                <a:solidFill>
                  <a:srgbClr val="0033CC"/>
                </a:solidFill>
                <a:latin typeface="Tahoma"/>
                <a:cs typeface="Tahoma"/>
              </a:rPr>
              <a:t>кап.строительства</a:t>
            </a:r>
            <a:r>
              <a:rPr lang="ru-RU" sz="1400" b="1" dirty="0">
                <a:solidFill>
                  <a:srgbClr val="0033CC"/>
                </a:solidFill>
                <a:latin typeface="Tahoma"/>
                <a:cs typeface="Tahoma"/>
              </a:rPr>
              <a:t>»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4915203" y="3976487"/>
            <a:ext cx="2836870" cy="97889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ru-RU" sz="1400" b="1" dirty="0" smtClean="0">
                <a:solidFill>
                  <a:srgbClr val="00602B"/>
                </a:solidFill>
                <a:latin typeface="Tahoma"/>
                <a:cs typeface="Tahoma"/>
              </a:rPr>
              <a:t>1 088,9</a:t>
            </a:r>
            <a:endParaRPr lang="ru-RU" sz="1400" b="1" dirty="0">
              <a:solidFill>
                <a:srgbClr val="00602B"/>
              </a:solidFill>
              <a:latin typeface="Tahoma"/>
              <a:cs typeface="Tahoma"/>
            </a:endParaRPr>
          </a:p>
          <a:p>
            <a:pPr algn="ctr" rtl="1">
              <a:defRPr sz="1000"/>
            </a:pPr>
            <a:r>
              <a:rPr lang="ru-RU" sz="1400" b="1" dirty="0">
                <a:solidFill>
                  <a:srgbClr val="00602B"/>
                </a:solidFill>
                <a:latin typeface="Tahoma"/>
                <a:cs typeface="Tahoma"/>
              </a:rPr>
              <a:t>управление</a:t>
            </a:r>
          </a:p>
          <a:p>
            <a:pPr algn="ctr" rtl="1">
              <a:defRPr sz="1000"/>
            </a:pPr>
            <a:r>
              <a:rPr lang="ru-RU" sz="1400" b="1" dirty="0">
                <a:solidFill>
                  <a:srgbClr val="00602B"/>
                </a:solidFill>
                <a:latin typeface="Tahoma"/>
                <a:cs typeface="Tahoma"/>
              </a:rPr>
              <a:t>инженерного </a:t>
            </a:r>
            <a:r>
              <a:rPr lang="ru-RU" sz="1400" b="1" dirty="0" smtClean="0">
                <a:solidFill>
                  <a:srgbClr val="00602B"/>
                </a:solidFill>
                <a:latin typeface="Tahoma"/>
                <a:cs typeface="Tahoma"/>
              </a:rPr>
              <a:t>обеспечения</a:t>
            </a:r>
            <a:r>
              <a:rPr lang="ru-RU" sz="1400" b="1" dirty="0">
                <a:solidFill>
                  <a:srgbClr val="00602B"/>
                </a:solidFill>
                <a:latin typeface="Tahoma"/>
                <a:cs typeface="Tahoma"/>
              </a:rPr>
              <a:t>, транспорта и связи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133477" y="3986662"/>
            <a:ext cx="2664285" cy="96872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ru-RU" sz="1400" b="1" dirty="0" smtClean="0">
                <a:solidFill>
                  <a:srgbClr val="FF0000"/>
                </a:solidFill>
                <a:latin typeface="Tahoma"/>
                <a:cs typeface="Tahoma"/>
              </a:rPr>
              <a:t>910,1</a:t>
            </a:r>
            <a:endParaRPr lang="ru-RU" sz="1400" b="1" dirty="0">
              <a:solidFill>
                <a:srgbClr val="FF0000"/>
              </a:solidFill>
              <a:latin typeface="Tahoma"/>
              <a:cs typeface="Tahoma"/>
            </a:endParaRPr>
          </a:p>
          <a:p>
            <a:pPr algn="ctr" rtl="1">
              <a:defRPr sz="1000"/>
            </a:pPr>
            <a:r>
              <a:rPr lang="ru-RU" sz="1400" b="1" dirty="0">
                <a:solidFill>
                  <a:srgbClr val="FF0000"/>
                </a:solidFill>
                <a:latin typeface="Tahoma"/>
                <a:cs typeface="Tahoma"/>
              </a:rPr>
              <a:t>управление </a:t>
            </a:r>
          </a:p>
          <a:p>
            <a:pPr algn="ctr" rtl="1">
              <a:defRPr sz="1000"/>
            </a:pPr>
            <a:r>
              <a:rPr lang="ru-RU" sz="1400" b="1" dirty="0">
                <a:solidFill>
                  <a:srgbClr val="FF0000"/>
                </a:solidFill>
                <a:latin typeface="Tahoma"/>
                <a:cs typeface="Tahoma"/>
              </a:rPr>
              <a:t>жилищно-коммунального хозяйства</a:t>
            </a:r>
          </a:p>
        </p:txBody>
      </p:sp>
    </p:spTree>
    <p:extLst>
      <p:ext uri="{BB962C8B-B14F-4D97-AF65-F5344CB8AC3E}">
        <p14:creationId xmlns:p14="http://schemas.microsoft.com/office/powerpoint/2010/main" val="2406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category"/>
        </p:bldSub>
      </p:bldGraphic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18724</TotalTime>
  <Words>360</Words>
  <Application>Microsoft Office PowerPoint</Application>
  <PresentationFormat>Экран (16:9)</PresentationFormat>
  <Paragraphs>104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Tahoma</vt:lpstr>
      <vt:lpstr>Тема Office</vt:lpstr>
      <vt:lpstr>1_Тема Office</vt:lpstr>
      <vt:lpstr>Презентация PowerPoint</vt:lpstr>
      <vt:lpstr>ИСПОЛНЕНИЕ  ДОХОДНОЙ ЧАСТИ БЮДЖЕТА ГОРОДА ЗА 2021 ГОД, МЛН. РУБ.</vt:lpstr>
      <vt:lpstr>СТРУКТУРА ДОХОДОВ ГОРОДСКОГО БЮДЖЕТА ЗА 2021 ГОД</vt:lpstr>
      <vt:lpstr>ИСПОЛНЕНИЕ ПО НАЛОГОВЫМ И НЕНАЛОГОВЫМ ДОХОДАМ ЗА 2021 ГОД, МЛН. РУБ.</vt:lpstr>
      <vt:lpstr>Презентация PowerPoint</vt:lpstr>
      <vt:lpstr>Презентация PowerPoint</vt:lpstr>
      <vt:lpstr>Презентация PowerPoint</vt:lpstr>
      <vt:lpstr>ПАРТИСИПАТОРНОЕ БЮДЖЕТИРОВАНИЕ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Гущин Дмитрий</cp:lastModifiedBy>
  <cp:revision>2879</cp:revision>
  <cp:lastPrinted>2020-12-08T11:32:40Z</cp:lastPrinted>
  <dcterms:modified xsi:type="dcterms:W3CDTF">2022-04-25T04:38:45Z</dcterms:modified>
</cp:coreProperties>
</file>